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0" r:id="rId4"/>
    <p:sldId id="262" r:id="rId5"/>
    <p:sldId id="263" r:id="rId6"/>
    <p:sldId id="261" r:id="rId7"/>
    <p:sldId id="266" r:id="rId8"/>
    <p:sldId id="268" r:id="rId9"/>
    <p:sldId id="265" r:id="rId10"/>
    <p:sldId id="267" r:id="rId11"/>
  </p:sldIdLst>
  <p:sldSz cx="12192000" cy="6858000"/>
  <p:notesSz cx="6858000" cy="9144000"/>
  <p:defaultTextStyle>
    <a:defPPr>
      <a:defRPr lang="en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37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67EE93-E1F9-46E6-B6E3-4D485DA9A43D}" type="datetimeFigureOut">
              <a:rPr lang="da-DK" smtClean="0"/>
              <a:t>11-03-2024</a:t>
            </a:fld>
            <a:endParaRPr lang="da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99BEF6-1E7B-4C55-9DE5-9B47841403A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81762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0ED6615-DC9B-4C68-A3A7-574E108A231E}"/>
              </a:ext>
            </a:extLst>
          </p:cNvPr>
          <p:cNvSpPr/>
          <p:nvPr userDrawn="1"/>
        </p:nvSpPr>
        <p:spPr bwMode="grayWhite"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>
              <a:solidFill>
                <a:schemeClr val="bg1"/>
              </a:solidFill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8EE7BE6-6D53-4938-A053-9302B650DD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18357" r="33015" b="4047"/>
          <a:stretch>
            <a:fillRect/>
          </a:stretch>
        </p:blipFill>
        <p:spPr>
          <a:xfrm rot="18000000">
            <a:off x="69316" y="-1855535"/>
            <a:ext cx="13031126" cy="12283570"/>
          </a:xfrm>
          <a:custGeom>
            <a:avLst/>
            <a:gdLst>
              <a:gd name="connsiteX0" fmla="*/ 7918939 w 13031126"/>
              <a:gd name="connsiteY0" fmla="*/ 1 h 12283570"/>
              <a:gd name="connsiteX1" fmla="*/ 13031126 w 13031126"/>
              <a:gd name="connsiteY1" fmla="*/ 8854569 h 12283570"/>
              <a:gd name="connsiteX2" fmla="*/ 7091923 w 13031126"/>
              <a:gd name="connsiteY2" fmla="*/ 12283570 h 12283570"/>
              <a:gd name="connsiteX3" fmla="*/ 0 w 13031126"/>
              <a:gd name="connsiteY3" fmla="*/ 0 h 12283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31126" h="12283570">
                <a:moveTo>
                  <a:pt x="7918939" y="1"/>
                </a:moveTo>
                <a:lnTo>
                  <a:pt x="13031126" y="8854569"/>
                </a:lnTo>
                <a:lnTo>
                  <a:pt x="7091923" y="1228357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6D9D29C4-CEEC-4261-8A6C-4A168D19D38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7635" y="6300596"/>
            <a:ext cx="1423055" cy="36654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741751-55C0-4F7B-AC65-F6A81970838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0000" y="1123200"/>
            <a:ext cx="7200000" cy="23868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tilføje overskrift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61B8ED-C395-4556-89E1-4B70764D027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0000" y="3603600"/>
            <a:ext cx="7200000" cy="16560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for at tilføje undertitel, dato og mødested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287171-ED40-4B9A-9733-2C58AE1381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/>
          <a:p>
            <a:fld id="{CAEA569E-0D70-410E-BFA4-F68D08FED2D0}" type="datetime1">
              <a:rPr lang="en-US" smtClean="0"/>
              <a:t>3/11/2024</a:t>
            </a:fld>
            <a:endParaRPr lang="da-DK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5030FE-661F-4BBB-A3B0-2B8C97690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51600"/>
            <a:ext cx="0" cy="0"/>
          </a:xfrm>
        </p:spPr>
        <p:txBody>
          <a:bodyPr/>
          <a:lstStyle>
            <a:lvl1pPr>
              <a:defRPr sz="100"/>
            </a:lvl1pPr>
          </a:lstStyle>
          <a:p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82715B-AB4D-4B70-9798-C72A6ECFC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51600"/>
            <a:ext cx="0" cy="0"/>
          </a:xfrm>
        </p:spPr>
        <p:txBody>
          <a:bodyPr/>
          <a:lstStyle>
            <a:lvl1pPr>
              <a:defRPr sz="100"/>
            </a:lvl1pPr>
          </a:lstStyle>
          <a:p>
            <a:fld id="{51DCB755-595C-4BEA-9015-880A855A0895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04953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E2F3C-A56E-4261-A3E2-A692C12608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overskrift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F16371-C4C6-404C-88C1-E9C7F3BED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4386A-C30E-4274-8326-64304AFDD754}" type="datetime1">
              <a:rPr lang="en-US" smtClean="0"/>
              <a:t>3/11/2024</a:t>
            </a:fld>
            <a:endParaRPr lang="da-D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534308-7E40-49C8-97AF-5430E8A0E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A4B3DD-72D1-4C3C-99EB-E2544B2B2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CB755-595C-4BEA-9015-880A855A0895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42277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0F5028-9A93-4107-B556-83B71088A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29595-0ADC-496B-961D-21005046B339}" type="datetime1">
              <a:rPr lang="en-US" smtClean="0"/>
              <a:t>3/11/2024</a:t>
            </a:fld>
            <a:endParaRPr lang="da-DK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D1FC27-BB9C-4BB9-A3B7-23403A563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EEC467-61E0-4055-979E-6D9CD79FF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CB755-595C-4BEA-9015-880A855A0895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653797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ugerguide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ast overskrift"/>
          <p:cNvSpPr txBox="1"/>
          <p:nvPr userDrawn="1"/>
        </p:nvSpPr>
        <p:spPr>
          <a:xfrm>
            <a:off x="539752" y="448713"/>
            <a:ext cx="11109321" cy="65017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da-DK" sz="3200" b="1" noProof="1">
                <a:solidFill>
                  <a:schemeClr val="accent2"/>
                </a:solidFill>
                <a:latin typeface="+mj-lt"/>
                <a:cs typeface="Arial" panose="020B0604020202020204" pitchFamily="34" charset="0"/>
              </a:rPr>
              <a:t>TIPS &amp; TRICKS - DIN BRUGERGUIDE</a:t>
            </a:r>
          </a:p>
        </p:txBody>
      </p:sp>
      <p:sp>
        <p:nvSpPr>
          <p:cNvPr id="27" name="Text Box 2">
            <a:extLst>
              <a:ext uri="{FF2B5EF4-FFF2-40B4-BE49-F238E27FC236}">
                <a16:creationId xmlns:a16="http://schemas.microsoft.com/office/drawing/2014/main" id="{1E86B7E7-F87D-4375-BAE3-34A81C5D0F8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39752" y="1798638"/>
            <a:ext cx="2448910" cy="404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sz="1600" dirty="0">
                <a:latin typeface="+mn-lt"/>
                <a:cs typeface="Arial" panose="020B0604020202020204" pitchFamily="34" charset="0"/>
              </a:rPr>
              <a:t>TYPOGRAFIER</a:t>
            </a:r>
            <a:endParaRPr lang="da-DK" altLang="da-DK" sz="16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Brug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TAB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 at gå frem i tekst-niveauer. Klik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ENTER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, derefter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TAB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for at skifte fra et niveau til det næste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 at gå tilbage i tekst-niveauer, 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brug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SHIFT+TAB</a:t>
            </a:r>
            <a:endParaRPr lang="da-DK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Alternativt kan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Forøg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og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Formindsk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listeniveau bruges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endParaRPr lang="da-DK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sz="900" b="1" noProof="1">
                <a:latin typeface="+mn-lt"/>
                <a:cs typeface="Arial" panose="020B0604020202020204" pitchFamily="34" charset="0"/>
              </a:rPr>
              <a:t>TIP: Brug</a:t>
            </a:r>
            <a:r>
              <a:rPr lang="da-DK" sz="900" b="1" baseline="0" noProof="1">
                <a:latin typeface="+mn-lt"/>
                <a:cs typeface="Arial" panose="020B0604020202020204" pitchFamily="34" charset="0"/>
              </a:rPr>
              <a:t> bullet knappen</a:t>
            </a:r>
            <a:endParaRPr lang="da-DK" sz="900" b="1" noProof="1"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Fjern bullet for almindelig tekst.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 bullet knappen for at sætte korrekt bullet igen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16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da-DK" altLang="da-DK" sz="16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sz="1600" dirty="0">
                <a:latin typeface="+mn-lt"/>
                <a:cs typeface="Arial" panose="020B0604020202020204" pitchFamily="34" charset="0"/>
              </a:rPr>
              <a:t>SLIDES &amp; LAYOUTS</a:t>
            </a:r>
            <a:r>
              <a:rPr lang="da-DK" altLang="da-DK" sz="16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da-DK" altLang="da-DK" sz="16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 menupunktet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Nyt Slide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Hjem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fanen for at indsætte nyt slide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Ændre layout</a:t>
            </a:r>
            <a:endParaRPr lang="da-DK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 pilen</a:t>
            </a:r>
            <a:r>
              <a:rPr lang="da-DK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ved siden af </a:t>
            </a:r>
            <a:r>
              <a:rPr lang="da-DK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Layout</a:t>
            </a:r>
            <a:r>
              <a:rPr lang="da-DK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da-DK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 at få vist en dropdown menu af </a:t>
            </a:r>
            <a:br>
              <a:rPr lang="da-DK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mulige slides layout</a:t>
            </a:r>
            <a:endParaRPr lang="da-DK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8" name="Text Box 3">
            <a:extLst>
              <a:ext uri="{FF2B5EF4-FFF2-40B4-BE49-F238E27FC236}">
                <a16:creationId xmlns:a16="http://schemas.microsoft.com/office/drawing/2014/main" id="{F5D76AC5-956B-497C-88E2-05290D3AAF8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498493" y="1798638"/>
            <a:ext cx="2448911" cy="386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120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Nulstil slide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Nulstil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for at nulstille sidefod samt placering, størrelse og formatering af pladsholdere til layoutets oprindelige design i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Hjem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fanen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endParaRPr lang="da-DK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sz="1600" dirty="0">
                <a:latin typeface="+mn-lt"/>
                <a:cs typeface="Arial" panose="020B0604020202020204" pitchFamily="34" charset="0"/>
              </a:rPr>
              <a:t>BILLEDER</a:t>
            </a:r>
            <a:endParaRPr lang="da-DK" sz="16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På slides med billedpladsholder, 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 ikonet og vælg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Indsæt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Beskær billede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Beskær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for at ændre 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billedets fokus/størrelse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Ønsker du at skalere billedet, så 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hold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SHIFT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-knappen nede, mens 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du trækker i billedets hjørner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TIP: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Hvis du sletter billedet og 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indsætter et nyt, kan billedet lægge 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sig foran tekst og grafik. Hvis dette sker, højreklik på billedet og vælg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Placer bagest</a:t>
            </a:r>
          </a:p>
          <a:p>
            <a:pPr eaLnBrk="1" hangingPunct="1">
              <a:spcAft>
                <a:spcPts val="600"/>
              </a:spcAft>
              <a:defRPr/>
            </a:pPr>
            <a:endParaRPr lang="da-DK" altLang="da-DK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0" name="Text Box 4">
            <a:extLst>
              <a:ext uri="{FF2B5EF4-FFF2-40B4-BE49-F238E27FC236}">
                <a16:creationId xmlns:a16="http://schemas.microsoft.com/office/drawing/2014/main" id="{460FBAEE-DC7E-44A6-BEA8-1DCAE4DE772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076214" y="1798638"/>
            <a:ext cx="2713706" cy="435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sz="1600" dirty="0">
                <a:latin typeface="+mn-lt"/>
                <a:cs typeface="Arial" panose="020B0604020202020204" pitchFamily="34" charset="0"/>
              </a:rPr>
              <a:t>SIDEHOVED &amp; -FOD</a:t>
            </a:r>
            <a:endParaRPr lang="da-DK" altLang="da-DK" sz="16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Gør dette som</a:t>
            </a:r>
            <a:r>
              <a:rPr lang="da-DK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det sidste i din præsentation, så ændringerne slår igennem på alle slides</a:t>
            </a:r>
            <a:endParaRPr lang="da-DK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Sidehoved og Sidefod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i fanen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Indsæt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(indtast evt. tekst i sidefod)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Anvend på alle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eller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Anvend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hvis det kun skal være på et enkelt slide</a:t>
            </a:r>
          </a:p>
          <a:p>
            <a:pPr eaLnBrk="1" hangingPunct="1">
              <a:spcAft>
                <a:spcPts val="600"/>
              </a:spcAft>
              <a:defRPr/>
            </a:pPr>
            <a:endParaRPr 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sz="1600" dirty="0">
                <a:latin typeface="+mn-lt"/>
                <a:cs typeface="Arial" panose="020B0604020202020204" pitchFamily="34" charset="0"/>
              </a:rPr>
              <a:t>HJÆLPELINJER</a:t>
            </a:r>
            <a:endParaRPr lang="da-DK" sz="16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Vis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og sæt hak ved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Hjælpelinjer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TIP: Alt + F9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 hurtig visning af hjælpelinjer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Mac: </a:t>
            </a:r>
            <a:r>
              <a:rPr lang="da-DK" sz="900" b="0" i="0" dirty="0">
                <a:solidFill>
                  <a:srgbClr val="333333"/>
                </a:solidFill>
                <a:effectLst/>
                <a:latin typeface="SF Pro Text"/>
              </a:rPr>
              <a:t>⌘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+ option + ctrl + G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endParaRPr lang="da-DK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16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COPY/PASTE INDHOLD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Du har 2 muligheder, når du kopierer gammelt indhold over i din nye præsentation: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Best practice: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Opret et slide i din nye præsentation og kopier ét indholdselement ad gangen (fx kopier al tekst fra én tekstboks)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Eller kopier et helt slide over i din nye præsentation og vælg derefter et passende layout . Husk at slette de gamle, forkerte layouts (gå i Vis &gt; Slidemaster og slet dem)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E7B73ADD-C9A2-4CC9-B9B1-829AB8120F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01721" y="3690598"/>
            <a:ext cx="257143" cy="28571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94E7EF11-FB06-4FF3-89B6-C9C7B40D4D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901" t="45142" r="62601" b="9046"/>
          <a:stretch/>
        </p:blipFill>
        <p:spPr>
          <a:xfrm>
            <a:off x="6882907" y="3046857"/>
            <a:ext cx="341204" cy="321707"/>
          </a:xfrm>
          <a:prstGeom prst="rect">
            <a:avLst/>
          </a:prstGeom>
        </p:spPr>
      </p:pic>
      <p:pic>
        <p:nvPicPr>
          <p:cNvPr id="33" name="Billede 1">
            <a:extLst>
              <a:ext uri="{FF2B5EF4-FFF2-40B4-BE49-F238E27FC236}">
                <a16:creationId xmlns:a16="http://schemas.microsoft.com/office/drawing/2014/main" id="{58944A03-80A9-4768-89E7-4E910EFFBC2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901721" y="4709030"/>
            <a:ext cx="308589" cy="528030"/>
          </a:xfrm>
          <a:prstGeom prst="rect">
            <a:avLst/>
          </a:prstGeom>
        </p:spPr>
      </p:pic>
      <p:pic>
        <p:nvPicPr>
          <p:cNvPr id="35" name="Billede 4">
            <a:extLst>
              <a:ext uri="{FF2B5EF4-FFF2-40B4-BE49-F238E27FC236}">
                <a16:creationId xmlns:a16="http://schemas.microsoft.com/office/drawing/2014/main" id="{51BFC2D6-78F9-4DE9-9EA2-2262FCDF4E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3031"/>
          <a:stretch/>
        </p:blipFill>
        <p:spPr>
          <a:xfrm>
            <a:off x="6882907" y="2096359"/>
            <a:ext cx="496606" cy="172842"/>
          </a:xfrm>
          <a:prstGeom prst="rect">
            <a:avLst/>
          </a:prstGeom>
        </p:spPr>
      </p:pic>
      <p:pic>
        <p:nvPicPr>
          <p:cNvPr id="36" name="Billede 5">
            <a:extLst>
              <a:ext uri="{FF2B5EF4-FFF2-40B4-BE49-F238E27FC236}">
                <a16:creationId xmlns:a16="http://schemas.microsoft.com/office/drawing/2014/main" id="{EBC4A3E5-1D15-4741-BFC6-17ACF4D5CD3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882907" y="3725002"/>
            <a:ext cx="366043" cy="48043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6C19287C-813E-4966-89A1-64D6247DEA84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901721" y="2932557"/>
            <a:ext cx="457143" cy="257143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007658DD-99CF-4B02-82C0-E6D1C908CA1A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901721" y="5386798"/>
            <a:ext cx="475428" cy="176762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35803521-009F-447D-8D16-21D9EADF441A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717337" y="2327954"/>
            <a:ext cx="440195" cy="543366"/>
          </a:xfrm>
          <a:prstGeom prst="rect">
            <a:avLst/>
          </a:prstGeom>
        </p:spPr>
      </p:pic>
      <p:sp>
        <p:nvSpPr>
          <p:cNvPr id="14" name="Date Placeholder 6" hidden="1">
            <a:extLst>
              <a:ext uri="{FF2B5EF4-FFF2-40B4-BE49-F238E27FC236}">
                <a16:creationId xmlns:a16="http://schemas.microsoft.com/office/drawing/2014/main" id="{E4FD2B6E-39A9-4094-A5FF-CBA180265C06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9FD4C73C-8753-43A5-A0BE-9AE993FAC030}" type="datetime1">
              <a:rPr lang="en-US" smtClean="0"/>
              <a:t>3/11/2024</a:t>
            </a:fld>
            <a:endParaRPr lang="da-DK" dirty="0"/>
          </a:p>
        </p:txBody>
      </p:sp>
      <p:sp>
        <p:nvSpPr>
          <p:cNvPr id="15" name="Footer Placeholder 8" hidden="1">
            <a:extLst>
              <a:ext uri="{FF2B5EF4-FFF2-40B4-BE49-F238E27FC236}">
                <a16:creationId xmlns:a16="http://schemas.microsoft.com/office/drawing/2014/main" id="{AAFF8183-88DB-4217-8B14-93C3A2F3C63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6" name="Slide Number Placeholder 10" hidden="1">
            <a:extLst>
              <a:ext uri="{FF2B5EF4-FFF2-40B4-BE49-F238E27FC236}">
                <a16:creationId xmlns:a16="http://schemas.microsoft.com/office/drawing/2014/main" id="{2ECA3156-EAFA-499A-BDD3-C3FE309B573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80236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&gt;Brug ikke layouts efter dette &gt;&gt;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124504-36FD-4753-851D-5B7D02D4A2D1}"/>
              </a:ext>
            </a:extLst>
          </p:cNvPr>
          <p:cNvSpPr/>
          <p:nvPr userDrawn="1"/>
        </p:nvSpPr>
        <p:spPr bwMode="ltGray"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63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  <a:buClr>
                <a:srgbClr val="003755"/>
              </a:buClr>
            </a:pPr>
            <a:endParaRPr lang="da-DK" sz="1400" dirty="0" err="1">
              <a:solidFill>
                <a:schemeClr val="tx1"/>
              </a:solidFill>
            </a:endParaRPr>
          </a:p>
        </p:txBody>
      </p:sp>
      <p:sp>
        <p:nvSpPr>
          <p:cNvPr id="5" name="Do not use"/>
          <p:cNvSpPr txBox="1"/>
          <p:nvPr userDrawn="1"/>
        </p:nvSpPr>
        <p:spPr>
          <a:xfrm>
            <a:off x="430213" y="656823"/>
            <a:ext cx="11356977" cy="28931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da-DK" sz="4400" b="0" noProof="0" dirty="0">
                <a:solidFill>
                  <a:schemeClr val="bg1"/>
                </a:solidFill>
              </a:rPr>
              <a:t>Hvis du ser andre </a:t>
            </a:r>
            <a:r>
              <a:rPr lang="da-DK" sz="4400" b="1" i="1" noProof="0" dirty="0">
                <a:solidFill>
                  <a:schemeClr val="bg1"/>
                </a:solidFill>
              </a:rPr>
              <a:t>layouts efter dette,</a:t>
            </a:r>
            <a:r>
              <a:rPr lang="da-DK" sz="4400" b="0" i="0" noProof="0" dirty="0">
                <a:solidFill>
                  <a:schemeClr val="bg1"/>
                </a:solidFill>
              </a:rPr>
              <a:t/>
            </a:r>
            <a:br>
              <a:rPr lang="da-DK" sz="4400" b="0" i="0" noProof="0" dirty="0">
                <a:solidFill>
                  <a:schemeClr val="bg1"/>
                </a:solidFill>
              </a:rPr>
            </a:br>
            <a:r>
              <a:rPr lang="da-DK" sz="4400" b="0" noProof="0" dirty="0">
                <a:solidFill>
                  <a:schemeClr val="bg1"/>
                </a:solidFill>
              </a:rPr>
              <a:t>brug dem ikke. Disse layouts </a:t>
            </a:r>
            <a:r>
              <a:rPr lang="da-DK" sz="4400" b="1" i="1" u="none" noProof="0" dirty="0">
                <a:solidFill>
                  <a:schemeClr val="bg1"/>
                </a:solidFill>
              </a:rPr>
              <a:t>tilhører ikke </a:t>
            </a:r>
            <a:r>
              <a:rPr lang="da-DK" sz="4400" b="0" i="0" u="none" noProof="0" dirty="0">
                <a:solidFill>
                  <a:schemeClr val="bg1"/>
                </a:solidFill>
              </a:rPr>
              <a:t>vores </a:t>
            </a:r>
            <a:r>
              <a:rPr lang="da-DK" sz="4400" b="0" i="0" u="none" noProof="1">
                <a:solidFill>
                  <a:schemeClr val="bg1"/>
                </a:solidFill>
              </a:rPr>
              <a:t>corporate</a:t>
            </a:r>
            <a:r>
              <a:rPr lang="da-DK" sz="4400" b="0" noProof="0" dirty="0">
                <a:solidFill>
                  <a:schemeClr val="bg1"/>
                </a:solidFill>
              </a:rPr>
              <a:t>skabelon.</a:t>
            </a:r>
            <a:r>
              <a:rPr lang="da-DK" sz="2800" b="0" noProof="0" dirty="0">
                <a:solidFill>
                  <a:schemeClr val="bg1"/>
                </a:solidFill>
              </a:rPr>
              <a:t/>
            </a:r>
            <a:br>
              <a:rPr lang="da-DK" sz="2800" b="0" noProof="0" dirty="0">
                <a:solidFill>
                  <a:schemeClr val="bg1"/>
                </a:solidFill>
              </a:rPr>
            </a:br>
            <a:r>
              <a:rPr lang="da-DK" sz="2800" b="0" noProof="0" dirty="0">
                <a:solidFill>
                  <a:schemeClr val="bg1"/>
                </a:solidFill>
              </a:rPr>
              <a:t/>
            </a:r>
            <a:br>
              <a:rPr lang="da-DK" sz="2800" b="0" noProof="0" dirty="0">
                <a:solidFill>
                  <a:schemeClr val="bg1"/>
                </a:solidFill>
              </a:rPr>
            </a:br>
            <a:endParaRPr lang="da-DK" sz="2800" b="0" noProof="0" dirty="0">
              <a:solidFill>
                <a:schemeClr val="bg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BEB5E5A-DA85-4D5B-80B9-F94482F55D76}"/>
              </a:ext>
            </a:extLst>
          </p:cNvPr>
          <p:cNvGrpSpPr/>
          <p:nvPr userDrawn="1"/>
        </p:nvGrpSpPr>
        <p:grpSpPr bwMode="black">
          <a:xfrm rot="8100000">
            <a:off x="10404874" y="3325226"/>
            <a:ext cx="1036788" cy="1036788"/>
            <a:chOff x="6096000" y="4963130"/>
            <a:chExt cx="1456719" cy="1456719"/>
          </a:xfrm>
          <a:solidFill>
            <a:schemeClr val="bg1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823227E-A862-4A7F-BC20-0D107430AB2C}"/>
                </a:ext>
              </a:extLst>
            </p:cNvPr>
            <p:cNvSpPr/>
            <p:nvPr userDrawn="1"/>
          </p:nvSpPr>
          <p:spPr bwMode="black">
            <a:xfrm rot="5400000">
              <a:off x="5534135" y="5524995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da-DK" sz="1400" dirty="0" err="1"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8501AE6-6504-4184-9443-E89AFACF769D}"/>
                </a:ext>
              </a:extLst>
            </p:cNvPr>
            <p:cNvSpPr/>
            <p:nvPr userDrawn="1"/>
          </p:nvSpPr>
          <p:spPr bwMode="black">
            <a:xfrm rot="10800000">
              <a:off x="6096000" y="4963130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da-DK" sz="1400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67CEE09B-6EE1-4BF2-85A3-DE69E91BC4C6}"/>
              </a:ext>
            </a:extLst>
          </p:cNvPr>
          <p:cNvSpPr/>
          <p:nvPr userDrawn="1"/>
        </p:nvSpPr>
        <p:spPr>
          <a:xfrm>
            <a:off x="472536" y="2986685"/>
            <a:ext cx="1015234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a-DK" sz="10000" b="1" i="1" noProof="0" dirty="0">
                <a:solidFill>
                  <a:schemeClr val="bg1"/>
                </a:solidFill>
              </a:rPr>
              <a:t>Brug dem ikke </a:t>
            </a:r>
            <a:endParaRPr lang="da-DK" sz="10000" b="1" i="1" noProof="0" dirty="0"/>
          </a:p>
        </p:txBody>
      </p:sp>
      <p:sp>
        <p:nvSpPr>
          <p:cNvPr id="16" name="Do not use">
            <a:extLst>
              <a:ext uri="{FF2B5EF4-FFF2-40B4-BE49-F238E27FC236}">
                <a16:creationId xmlns:a16="http://schemas.microsoft.com/office/drawing/2014/main" id="{A8FA78FA-4D94-4717-B7C6-6F86378D6B01}"/>
              </a:ext>
            </a:extLst>
          </p:cNvPr>
          <p:cNvSpPr txBox="1"/>
          <p:nvPr userDrawn="1"/>
        </p:nvSpPr>
        <p:spPr>
          <a:xfrm>
            <a:off x="430214" y="5186455"/>
            <a:ext cx="11356974" cy="969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da-DK" sz="2000" b="0" noProof="0" dirty="0">
                <a:solidFill>
                  <a:schemeClr val="bg1"/>
                </a:solidFill>
              </a:rPr>
              <a:t>Pga. PowerPoints standard Kopier/Indsæt funktionalitet kan ekstra uønskede layouts forekomme.</a:t>
            </a:r>
          </a:p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da-DK" sz="2000" b="0" noProof="0" dirty="0">
                <a:solidFill>
                  <a:schemeClr val="bg1"/>
                </a:solidFill>
              </a:rPr>
              <a:t>OBS! Layouts efter dette kan indeholde potentiel fortrolig information.</a:t>
            </a:r>
            <a:r>
              <a:rPr lang="da-DK" sz="1800" b="0" noProof="0" dirty="0">
                <a:solidFill>
                  <a:schemeClr val="bg1"/>
                </a:solidFill>
              </a:rPr>
              <a:t/>
            </a:r>
            <a:br>
              <a:rPr lang="da-DK" sz="1800" b="0" noProof="0" dirty="0">
                <a:solidFill>
                  <a:schemeClr val="bg1"/>
                </a:solidFill>
              </a:rPr>
            </a:br>
            <a:endParaRPr lang="da-DK" sz="1800" b="0" noProof="0" dirty="0">
              <a:solidFill>
                <a:schemeClr val="bg1"/>
              </a:solidFill>
            </a:endParaRPr>
          </a:p>
        </p:txBody>
      </p:sp>
      <p:sp>
        <p:nvSpPr>
          <p:cNvPr id="13" name="Date Placeholder 6" hidden="1">
            <a:extLst>
              <a:ext uri="{FF2B5EF4-FFF2-40B4-BE49-F238E27FC236}">
                <a16:creationId xmlns:a16="http://schemas.microsoft.com/office/drawing/2014/main" id="{64CEB7DD-E8FE-47C7-8823-750A10754EB0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C8DF2BFD-8C9C-4D15-8D78-C680E7B62D0D}" type="datetime1">
              <a:rPr lang="en-US" smtClean="0"/>
              <a:t>3/11/2024</a:t>
            </a:fld>
            <a:endParaRPr lang="da-DK" dirty="0"/>
          </a:p>
        </p:txBody>
      </p:sp>
      <p:sp>
        <p:nvSpPr>
          <p:cNvPr id="14" name="Footer Placeholder 8" hidden="1">
            <a:extLst>
              <a:ext uri="{FF2B5EF4-FFF2-40B4-BE49-F238E27FC236}">
                <a16:creationId xmlns:a16="http://schemas.microsoft.com/office/drawing/2014/main" id="{06739825-D1B6-4F3A-8216-BA5B32BD19E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5" name="Slide Number Placeholder 10" hidden="1">
            <a:extLst>
              <a:ext uri="{FF2B5EF4-FFF2-40B4-BE49-F238E27FC236}">
                <a16:creationId xmlns:a16="http://schemas.microsoft.com/office/drawing/2014/main" id="{A2244AC4-18E1-41D9-B6D4-4D2415BE8C3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82568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A6988-17D0-4346-8C1E-6D716C18BB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overskrift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01BDC0C-9371-4199-AC7E-4E87AE48C7C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750" y="1800225"/>
            <a:ext cx="11112500" cy="43227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level</a:t>
            </a:r>
          </a:p>
          <a:p>
            <a:pPr lvl="2"/>
            <a:r>
              <a:rPr lang="da-DK" dirty="0"/>
              <a:t>Third level</a:t>
            </a:r>
          </a:p>
          <a:p>
            <a:pPr lvl="3"/>
            <a:r>
              <a:rPr lang="da-DK" dirty="0" err="1"/>
              <a:t>Fourth</a:t>
            </a:r>
            <a:r>
              <a:rPr lang="da-DK" dirty="0"/>
              <a:t> level</a:t>
            </a:r>
          </a:p>
          <a:p>
            <a:pPr lvl="4"/>
            <a:r>
              <a:rPr lang="da-DK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D7DA7A-AA15-49DA-B313-1616910C0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DF8C0-A11C-4994-A72B-2A5BFEA2B1CA}" type="datetime1">
              <a:rPr lang="en-US" smtClean="0"/>
              <a:t>3/11/2024</a:t>
            </a:fld>
            <a:endParaRPr lang="da-DK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6C5DE7-3E09-4BD2-BAC8-559E1E36E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7955E4-3C3A-4150-9EE4-FCCF9B774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CB755-595C-4BEA-9015-880A855A0895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90003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D2520F0-940D-420B-AF22-BC105A7041B5}"/>
              </a:ext>
            </a:extLst>
          </p:cNvPr>
          <p:cNvSpPr/>
          <p:nvPr userDrawn="1"/>
        </p:nvSpPr>
        <p:spPr bwMode="ltGray"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>
              <a:solidFill>
                <a:schemeClr val="bg1"/>
              </a:solidFill>
            </a:endParaRPr>
          </a:p>
        </p:txBody>
      </p:sp>
      <p:sp>
        <p:nvSpPr>
          <p:cNvPr id="7" name="Picture Placeholder 37">
            <a:extLst>
              <a:ext uri="{FF2B5EF4-FFF2-40B4-BE49-F238E27FC236}">
                <a16:creationId xmlns:a16="http://schemas.microsoft.com/office/drawing/2014/main" id="{80EFD495-7B8B-48D9-A8CB-F051C83D1B4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625386" y="-1"/>
            <a:ext cx="8567815" cy="6861600"/>
          </a:xfrm>
          <a:custGeom>
            <a:avLst/>
            <a:gdLst>
              <a:gd name="connsiteX0" fmla="*/ 5579658 w 8567815"/>
              <a:gd name="connsiteY0" fmla="*/ 0 h 6861600"/>
              <a:gd name="connsiteX1" fmla="*/ 8567815 w 8567815"/>
              <a:gd name="connsiteY1" fmla="*/ 0 h 6861600"/>
              <a:gd name="connsiteX2" fmla="*/ 8567815 w 8567815"/>
              <a:gd name="connsiteY2" fmla="*/ 6861600 h 6861600"/>
              <a:gd name="connsiteX3" fmla="*/ 0 w 8567815"/>
              <a:gd name="connsiteY3" fmla="*/ 6861600 h 6861600"/>
              <a:gd name="connsiteX4" fmla="*/ 293063 w 8567815"/>
              <a:gd name="connsiteY4" fmla="*/ 6557665 h 6861600"/>
              <a:gd name="connsiteX5" fmla="*/ 2072799 w 8567815"/>
              <a:gd name="connsiteY5" fmla="*/ 4588457 h 6861600"/>
              <a:gd name="connsiteX6" fmla="*/ 5547711 w 8567815"/>
              <a:gd name="connsiteY6" fmla="*/ 48439 h 686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67815" h="6861600">
                <a:moveTo>
                  <a:pt x="5579658" y="0"/>
                </a:moveTo>
                <a:lnTo>
                  <a:pt x="8567815" y="0"/>
                </a:lnTo>
                <a:lnTo>
                  <a:pt x="8567815" y="6861600"/>
                </a:lnTo>
                <a:lnTo>
                  <a:pt x="0" y="6861600"/>
                </a:lnTo>
                <a:lnTo>
                  <a:pt x="293063" y="6557665"/>
                </a:lnTo>
                <a:cubicBezTo>
                  <a:pt x="884729" y="5936024"/>
                  <a:pt x="1480446" y="5277867"/>
                  <a:pt x="2072799" y="4588457"/>
                </a:cubicBezTo>
                <a:cubicBezTo>
                  <a:pt x="3405593" y="3037286"/>
                  <a:pt x="4579408" y="1493101"/>
                  <a:pt x="5547711" y="4843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0" tIns="72000" rIns="72000" anchor="ctr">
            <a:noAutofit/>
          </a:bodyPr>
          <a:lstStyle>
            <a:lvl1pPr marL="0" indent="0" algn="r">
              <a:buNone/>
              <a:defRPr sz="1200"/>
            </a:lvl1pPr>
          </a:lstStyle>
          <a:p>
            <a:r>
              <a:rPr lang="da-DK" dirty="0"/>
              <a:t>Klik for at tilføje billede. </a:t>
            </a:r>
            <a:br>
              <a:rPr lang="da-DK" dirty="0"/>
            </a:br>
            <a:r>
              <a:rPr lang="da-DK" dirty="0"/>
              <a:t>Du kan ændre udsnit ved at højreklikke </a:t>
            </a:r>
            <a:br>
              <a:rPr lang="da-DK" dirty="0"/>
            </a:br>
            <a:r>
              <a:rPr lang="da-DK" dirty="0"/>
              <a:t>på billedet og vælge Beskær. </a:t>
            </a:r>
            <a:br>
              <a:rPr lang="da-DK" dirty="0"/>
            </a:br>
            <a:r>
              <a:rPr lang="da-DK" dirty="0"/>
              <a:t>Ændr udsnit ved at rykke på billedet med musen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A567142-8F31-4E61-923E-52FF6D87120B}"/>
              </a:ext>
            </a:extLst>
          </p:cNvPr>
          <p:cNvSpPr/>
          <p:nvPr userDrawn="1"/>
        </p:nvSpPr>
        <p:spPr>
          <a:xfrm rot="2393657">
            <a:off x="5766589" y="-1176456"/>
            <a:ext cx="3125860" cy="2580187"/>
          </a:xfrm>
          <a:custGeom>
            <a:avLst/>
            <a:gdLst>
              <a:gd name="connsiteX0" fmla="*/ 2929004 w 3125860"/>
              <a:gd name="connsiteY0" fmla="*/ 0 h 2580187"/>
              <a:gd name="connsiteX1" fmla="*/ 2935560 w 3125860"/>
              <a:gd name="connsiteY1" fmla="*/ 57651 h 2580187"/>
              <a:gd name="connsiteX2" fmla="*/ 3101337 w 3125860"/>
              <a:gd name="connsiteY2" fmla="*/ 2085762 h 2580187"/>
              <a:gd name="connsiteX3" fmla="*/ 3125860 w 3125860"/>
              <a:gd name="connsiteY3" fmla="*/ 2564179 h 2580187"/>
              <a:gd name="connsiteX4" fmla="*/ 2912334 w 3125860"/>
              <a:gd name="connsiteY4" fmla="*/ 2572622 h 2580187"/>
              <a:gd name="connsiteX5" fmla="*/ 2333989 w 3125860"/>
              <a:gd name="connsiteY5" fmla="*/ 2580187 h 2580187"/>
              <a:gd name="connsiteX6" fmla="*/ 132224 w 3125860"/>
              <a:gd name="connsiteY6" fmla="*/ 2465032 h 2580187"/>
              <a:gd name="connsiteX7" fmla="*/ 0 w 3125860"/>
              <a:gd name="connsiteY7" fmla="*/ 2448532 h 2580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25860" h="2580187">
                <a:moveTo>
                  <a:pt x="2929004" y="0"/>
                </a:moveTo>
                <a:lnTo>
                  <a:pt x="2935560" y="57651"/>
                </a:lnTo>
                <a:cubicBezTo>
                  <a:pt x="3004431" y="706187"/>
                  <a:pt x="3060107" y="1383997"/>
                  <a:pt x="3101337" y="2085762"/>
                </a:cubicBezTo>
                <a:lnTo>
                  <a:pt x="3125860" y="2564179"/>
                </a:lnTo>
                <a:lnTo>
                  <a:pt x="2912334" y="2572622"/>
                </a:lnTo>
                <a:cubicBezTo>
                  <a:pt x="2722179" y="2577624"/>
                  <a:pt x="2529239" y="2580187"/>
                  <a:pt x="2333989" y="2580187"/>
                </a:cubicBezTo>
                <a:cubicBezTo>
                  <a:pt x="1552989" y="2580187"/>
                  <a:pt x="808958" y="2539183"/>
                  <a:pt x="132224" y="2465032"/>
                </a:cubicBezTo>
                <a:lnTo>
                  <a:pt x="0" y="2448532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6000" rIns="72000" bIns="36000" rtlCol="0" anchor="ctr">
            <a:noAutofit/>
          </a:bodyPr>
          <a:lstStyle/>
          <a:p>
            <a:pPr algn="ctr"/>
            <a:endParaRPr lang="da-DK" sz="2000" noProof="0" dirty="0" err="1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44F4A75-558B-4B9B-949E-616627EAD7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7635" y="6300596"/>
            <a:ext cx="1423055" cy="36654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ED8315-1228-409C-BE3D-CAD21C6138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1123200"/>
            <a:ext cx="7200000" cy="2386800"/>
          </a:xfrm>
        </p:spPr>
        <p:txBody>
          <a:bodyPr anchor="b"/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tilføje overskrift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D9F164C6-A283-4095-B7E8-F4A33F3F94D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0000" y="3603600"/>
            <a:ext cx="7200000" cy="1656000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for at tilføje undertitel, dato og mødested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B1AF3CB6-E39D-44B2-A710-7C74CBC952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/>
          <a:p>
            <a:fld id="{CAEA569E-0D70-410E-BFA4-F68D08FED2D0}" type="datetime1">
              <a:rPr lang="en-US" smtClean="0"/>
              <a:t>3/11/2024</a:t>
            </a:fld>
            <a:endParaRPr lang="da-DK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FAB93145-4B5A-4CEC-8E8D-A2873AAA1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51600"/>
            <a:ext cx="0" cy="0"/>
          </a:xfrm>
        </p:spPr>
        <p:txBody>
          <a:bodyPr/>
          <a:lstStyle>
            <a:lvl1pPr>
              <a:defRPr sz="100"/>
            </a:lvl1pPr>
          </a:lstStyle>
          <a:p>
            <a:endParaRPr lang="da-DK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D5368C53-2EEC-41D8-8B1F-677447B38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51600"/>
            <a:ext cx="0" cy="0"/>
          </a:xfrm>
        </p:spPr>
        <p:txBody>
          <a:bodyPr/>
          <a:lstStyle>
            <a:lvl1pPr>
              <a:defRPr sz="100"/>
            </a:lvl1pPr>
          </a:lstStyle>
          <a:p>
            <a:fld id="{51DCB755-595C-4BEA-9015-880A855A0895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08042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ed livsbå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2B1373E-2DC2-400B-920B-671AF51714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1775032">
            <a:off x="-716012" y="-1568894"/>
            <a:ext cx="13624023" cy="9995788"/>
          </a:xfrm>
          <a:custGeom>
            <a:avLst/>
            <a:gdLst>
              <a:gd name="connsiteX0" fmla="*/ 13624023 w 13624023"/>
              <a:gd name="connsiteY0" fmla="*/ 6584004 h 9995788"/>
              <a:gd name="connsiteX1" fmla="*/ 1919129 w 13624023"/>
              <a:gd name="connsiteY1" fmla="*/ 9995788 h 9995788"/>
              <a:gd name="connsiteX2" fmla="*/ 0 w 13624023"/>
              <a:gd name="connsiteY2" fmla="*/ 3411784 h 9995788"/>
              <a:gd name="connsiteX3" fmla="*/ 11704894 w 13624023"/>
              <a:gd name="connsiteY3" fmla="*/ 0 h 9995788"/>
              <a:gd name="connsiteX4" fmla="*/ 12856372 w 13624023"/>
              <a:gd name="connsiteY4" fmla="*/ 3950402 h 9995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24023" h="9995788">
                <a:moveTo>
                  <a:pt x="13624023" y="6584004"/>
                </a:moveTo>
                <a:lnTo>
                  <a:pt x="1919129" y="9995788"/>
                </a:lnTo>
                <a:lnTo>
                  <a:pt x="0" y="3411784"/>
                </a:lnTo>
                <a:lnTo>
                  <a:pt x="11704894" y="0"/>
                </a:lnTo>
                <a:lnTo>
                  <a:pt x="12856372" y="3950402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ED8315-1228-409C-BE3D-CAD21C6138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1123200"/>
            <a:ext cx="7200000" cy="2386800"/>
          </a:xfrm>
        </p:spPr>
        <p:txBody>
          <a:bodyPr anchor="b"/>
          <a:lstStyle>
            <a:lvl1pPr>
              <a:defRPr sz="6000">
                <a:solidFill>
                  <a:schemeClr val="accent2"/>
                </a:solidFill>
              </a:defRPr>
            </a:lvl1pPr>
          </a:lstStyle>
          <a:p>
            <a:r>
              <a:rPr lang="da-DK" dirty="0"/>
              <a:t>Klik for at tilføje overskrift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D9F164C6-A283-4095-B7E8-F4A33F3F94D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0000" y="3603600"/>
            <a:ext cx="7200000" cy="16560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for at tilføje undertitel, dato og mødested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1B407438-0534-499A-87D5-383A64B39F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/>
          <a:p>
            <a:fld id="{CAEA569E-0D70-410E-BFA4-F68D08FED2D0}" type="datetime1">
              <a:rPr lang="en-US" smtClean="0"/>
              <a:t>3/11/2024</a:t>
            </a:fld>
            <a:endParaRPr lang="da-DK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83B91295-4414-4A67-BB40-86DF6769A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51600"/>
            <a:ext cx="0" cy="0"/>
          </a:xfrm>
        </p:spPr>
        <p:txBody>
          <a:bodyPr/>
          <a:lstStyle>
            <a:lvl1pPr>
              <a:defRPr sz="100"/>
            </a:lvl1pPr>
          </a:lstStyle>
          <a:p>
            <a:endParaRPr lang="da-DK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7A267583-EE5F-4AAB-960A-FE52A6343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51600"/>
            <a:ext cx="0" cy="0"/>
          </a:xfrm>
        </p:spPr>
        <p:txBody>
          <a:bodyPr/>
          <a:lstStyle>
            <a:lvl1pPr>
              <a:defRPr sz="100"/>
            </a:lvl1pPr>
          </a:lstStyle>
          <a:p>
            <a:fld id="{51DCB755-595C-4BEA-9015-880A855A0895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72225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2B1373E-2DC2-400B-920B-671AF51714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1775032">
            <a:off x="-716012" y="-1568894"/>
            <a:ext cx="13624023" cy="9995788"/>
          </a:xfrm>
          <a:custGeom>
            <a:avLst/>
            <a:gdLst>
              <a:gd name="connsiteX0" fmla="*/ 13624023 w 13624023"/>
              <a:gd name="connsiteY0" fmla="*/ 6584004 h 9995788"/>
              <a:gd name="connsiteX1" fmla="*/ 1919129 w 13624023"/>
              <a:gd name="connsiteY1" fmla="*/ 9995788 h 9995788"/>
              <a:gd name="connsiteX2" fmla="*/ 0 w 13624023"/>
              <a:gd name="connsiteY2" fmla="*/ 3411784 h 9995788"/>
              <a:gd name="connsiteX3" fmla="*/ 11704894 w 13624023"/>
              <a:gd name="connsiteY3" fmla="*/ 0 h 9995788"/>
              <a:gd name="connsiteX4" fmla="*/ 12856372 w 13624023"/>
              <a:gd name="connsiteY4" fmla="*/ 3950402 h 9995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24023" h="9995788">
                <a:moveTo>
                  <a:pt x="13624023" y="6584004"/>
                </a:moveTo>
                <a:lnTo>
                  <a:pt x="1919129" y="9995788"/>
                </a:lnTo>
                <a:lnTo>
                  <a:pt x="0" y="3411784"/>
                </a:lnTo>
                <a:lnTo>
                  <a:pt x="11704894" y="0"/>
                </a:lnTo>
                <a:lnTo>
                  <a:pt x="12856372" y="3950402"/>
                </a:lnTo>
                <a:close/>
              </a:path>
            </a:pathLst>
          </a:cu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7AD33B1-E409-40E3-87B7-BC28FED00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CF53E-B873-45E8-985E-14FD7580108A}" type="datetime1">
              <a:rPr lang="en-US" smtClean="0"/>
              <a:t>3/11/2024</a:t>
            </a:fld>
            <a:endParaRPr lang="da-DK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938E236-808A-4C73-A3FA-C4FA17A4D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A835DC3-191A-49CA-B274-9E70F7E28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CB755-595C-4BEA-9015-880A855A0895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2572CCD1-DC1C-4031-9120-5F1881890C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program overskrift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6B9CA1A-AE4F-4163-9154-A372229DF0E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750" y="1798638"/>
            <a:ext cx="11114088" cy="4519612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sz="2000"/>
            </a:lvl1pPr>
            <a:lvl2pPr marL="0" indent="0">
              <a:buFont typeface="Arial" panose="020B0604020202020204" pitchFamily="34" charset="0"/>
              <a:buChar char="​"/>
              <a:defRPr sz="2000" b="1">
                <a:solidFill>
                  <a:schemeClr val="accent2"/>
                </a:solidFill>
              </a:defRPr>
            </a:lvl2pPr>
            <a:lvl3pPr marL="0" indent="0">
              <a:buFont typeface="Arial" panose="020B0604020202020204" pitchFamily="34" charset="0"/>
              <a:buChar char="​"/>
              <a:defRPr sz="2000"/>
            </a:lvl3pPr>
            <a:lvl4pPr>
              <a:defRPr sz="2000">
                <a:latin typeface="+mn-lt"/>
              </a:defRPr>
            </a:lvl4pPr>
            <a:lvl5pPr>
              <a:defRPr sz="2000"/>
            </a:lvl5pPr>
            <a:lvl6pPr marL="0" indent="0">
              <a:buFont typeface="Arial" panose="020B0604020202020204" pitchFamily="34" charset="0"/>
              <a:buChar char="​"/>
              <a:defRPr sz="2000" b="1">
                <a:solidFill>
                  <a:schemeClr val="accent2"/>
                </a:solidFill>
                <a:latin typeface="+mn-lt"/>
              </a:defRPr>
            </a:lvl6pPr>
            <a:lvl7pPr marL="0" indent="0"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+mn-lt"/>
              </a:defRPr>
            </a:lvl7pPr>
            <a:lvl8pPr marL="0" indent="0">
              <a:buFont typeface="Arial" panose="020B0604020202020204" pitchFamily="34" charset="0"/>
              <a:buChar char="​"/>
              <a:defRPr sz="2000" b="1">
                <a:solidFill>
                  <a:schemeClr val="accent1"/>
                </a:solidFill>
                <a:latin typeface="+mn-lt"/>
              </a:defRPr>
            </a:lvl8pPr>
            <a:lvl9pPr marL="0" indent="0">
              <a:buFont typeface="Arial" panose="020B0604020202020204" pitchFamily="34" charset="0"/>
              <a:buChar char="​"/>
              <a:defRPr sz="2000">
                <a:latin typeface="+mn-lt"/>
              </a:defRPr>
            </a:lvl9pPr>
          </a:lstStyle>
          <a:p>
            <a:pPr lvl="0"/>
            <a:r>
              <a:rPr lang="da-DK" dirty="0"/>
              <a:t>Klik for at tilføje punkt (Enter+TAB for næste tekst Niveau, SHIFT+TAB for at gå tilbage I niveauer)</a:t>
            </a:r>
          </a:p>
          <a:p>
            <a:pPr lvl="1"/>
            <a:r>
              <a:rPr lang="da-DK" dirty="0"/>
              <a:t>Second level</a:t>
            </a:r>
          </a:p>
          <a:p>
            <a:pPr lvl="2"/>
            <a:r>
              <a:rPr lang="da-DK" dirty="0"/>
              <a:t>Third level</a:t>
            </a:r>
          </a:p>
          <a:p>
            <a:pPr lvl="3"/>
            <a:r>
              <a:rPr lang="da-DK" dirty="0" err="1"/>
              <a:t>Fourth</a:t>
            </a:r>
            <a:r>
              <a:rPr lang="da-DK" dirty="0"/>
              <a:t> level</a:t>
            </a:r>
          </a:p>
          <a:p>
            <a:pPr lvl="4"/>
            <a:r>
              <a:rPr lang="da-DK" dirty="0"/>
              <a:t>Fifth level</a:t>
            </a:r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062071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A6988-17D0-4346-8C1E-6D716C18BB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overskrift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5A235E8-1403-43E2-A556-9D125C42D71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39750" y="1800225"/>
            <a:ext cx="11112500" cy="43227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level</a:t>
            </a:r>
          </a:p>
          <a:p>
            <a:pPr lvl="2"/>
            <a:r>
              <a:rPr lang="da-DK" dirty="0"/>
              <a:t>Third level</a:t>
            </a:r>
          </a:p>
          <a:p>
            <a:pPr lvl="3"/>
            <a:r>
              <a:rPr lang="da-DK" dirty="0" err="1"/>
              <a:t>Fourth</a:t>
            </a:r>
            <a:r>
              <a:rPr lang="da-DK" dirty="0"/>
              <a:t> level</a:t>
            </a:r>
          </a:p>
          <a:p>
            <a:pPr lvl="4"/>
            <a:r>
              <a:rPr lang="da-DK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D7DA7A-AA15-49DA-B313-1616910C0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CAF0C-7A07-420C-8BC6-FDCFA470A1EC}" type="datetime1">
              <a:rPr lang="en-US" smtClean="0"/>
              <a:t>3/11/2024</a:t>
            </a:fld>
            <a:endParaRPr lang="da-DK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6C5DE7-3E09-4BD2-BAC8-559E1E36E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7955E4-3C3A-4150-9EE4-FCCF9B774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CB755-595C-4BEA-9015-880A855A0895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24136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indholdsobjekt med livsbå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3A751DF-3E58-4DE4-885F-64C89882B7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1775032">
            <a:off x="-716012" y="-1568894"/>
            <a:ext cx="13624023" cy="9995788"/>
          </a:xfrm>
          <a:custGeom>
            <a:avLst/>
            <a:gdLst>
              <a:gd name="connsiteX0" fmla="*/ 13624023 w 13624023"/>
              <a:gd name="connsiteY0" fmla="*/ 6584004 h 9995788"/>
              <a:gd name="connsiteX1" fmla="*/ 1919129 w 13624023"/>
              <a:gd name="connsiteY1" fmla="*/ 9995788 h 9995788"/>
              <a:gd name="connsiteX2" fmla="*/ 0 w 13624023"/>
              <a:gd name="connsiteY2" fmla="*/ 3411784 h 9995788"/>
              <a:gd name="connsiteX3" fmla="*/ 11704894 w 13624023"/>
              <a:gd name="connsiteY3" fmla="*/ 0 h 9995788"/>
              <a:gd name="connsiteX4" fmla="*/ 12856372 w 13624023"/>
              <a:gd name="connsiteY4" fmla="*/ 3950402 h 9995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24023" h="9995788">
                <a:moveTo>
                  <a:pt x="13624023" y="6584004"/>
                </a:moveTo>
                <a:lnTo>
                  <a:pt x="1919129" y="9995788"/>
                </a:lnTo>
                <a:lnTo>
                  <a:pt x="0" y="3411784"/>
                </a:lnTo>
                <a:lnTo>
                  <a:pt x="11704894" y="0"/>
                </a:lnTo>
                <a:lnTo>
                  <a:pt x="12856372" y="3950402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4EA6988-17D0-4346-8C1E-6D716C18BB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overskrift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5A235E8-1403-43E2-A556-9D125C42D71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39750" y="1800225"/>
            <a:ext cx="11112500" cy="43227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level</a:t>
            </a:r>
          </a:p>
          <a:p>
            <a:pPr lvl="2"/>
            <a:r>
              <a:rPr lang="da-DK" dirty="0"/>
              <a:t>Third level</a:t>
            </a:r>
          </a:p>
          <a:p>
            <a:pPr lvl="3"/>
            <a:r>
              <a:rPr lang="da-DK" dirty="0" err="1"/>
              <a:t>Fourth</a:t>
            </a:r>
            <a:r>
              <a:rPr lang="da-DK" dirty="0"/>
              <a:t> level</a:t>
            </a:r>
          </a:p>
          <a:p>
            <a:pPr lvl="4"/>
            <a:r>
              <a:rPr lang="da-DK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D7DA7A-AA15-49DA-B313-1616910C0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259BE-35D5-4D6C-AB0F-105713034D32}" type="datetime1">
              <a:rPr lang="en-US" smtClean="0"/>
              <a:t>3/11/2024</a:t>
            </a:fld>
            <a:endParaRPr lang="da-DK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6C5DE7-3E09-4BD2-BAC8-559E1E36E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7955E4-3C3A-4150-9EE4-FCCF9B774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CB755-595C-4BEA-9015-880A855A0895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39679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F3C89-BD5B-4C85-8A9B-1ADCC7E447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overskrift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C2AD49-A1ED-483F-8B81-256EF153457B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40000" y="1800000"/>
            <a:ext cx="5374800" cy="4323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level</a:t>
            </a:r>
          </a:p>
          <a:p>
            <a:pPr lvl="2"/>
            <a:r>
              <a:rPr lang="da-DK" dirty="0"/>
              <a:t>Third level</a:t>
            </a:r>
          </a:p>
          <a:p>
            <a:pPr lvl="3"/>
            <a:r>
              <a:rPr lang="da-DK" dirty="0" err="1"/>
              <a:t>Fourth</a:t>
            </a:r>
            <a:r>
              <a:rPr lang="da-DK" dirty="0"/>
              <a:t> level</a:t>
            </a:r>
          </a:p>
          <a:p>
            <a:pPr lvl="4"/>
            <a:r>
              <a:rPr lang="da-DK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C839C9-78C9-4441-922D-72C547F2AF5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4800" y="1800000"/>
            <a:ext cx="5374800" cy="4323600"/>
          </a:xfrm>
        </p:spPr>
        <p:txBody>
          <a:bodyPr/>
          <a:lstStyle/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level</a:t>
            </a:r>
          </a:p>
          <a:p>
            <a:pPr lvl="2"/>
            <a:r>
              <a:rPr lang="da-DK" dirty="0"/>
              <a:t>Third level</a:t>
            </a:r>
          </a:p>
          <a:p>
            <a:pPr lvl="3"/>
            <a:r>
              <a:rPr lang="da-DK" dirty="0" err="1"/>
              <a:t>Fourth</a:t>
            </a:r>
            <a:r>
              <a:rPr lang="da-DK" dirty="0"/>
              <a:t> level</a:t>
            </a:r>
          </a:p>
          <a:p>
            <a:pPr lvl="4"/>
            <a:r>
              <a:rPr lang="da-DK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765E5F-026E-4C48-9C0C-E69161D21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20F4B-1054-491B-A30A-DD041E43ACD0}" type="datetime1">
              <a:rPr lang="en-US" smtClean="0"/>
              <a:t>3/11/2024</a:t>
            </a:fld>
            <a:endParaRPr lang="da-DK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64DE54-61E7-45D5-8198-0292935C8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09C09E-B3B1-44CF-9C10-37F4B8344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CB755-595C-4BEA-9015-880A855A0895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21158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">
            <a:extLst>
              <a:ext uri="{FF2B5EF4-FFF2-40B4-BE49-F238E27FC236}">
                <a16:creationId xmlns:a16="http://schemas.microsoft.com/office/drawing/2014/main" id="{E5E730B3-F47A-4C5A-B27C-577505516ADE}"/>
              </a:ext>
            </a:extLst>
          </p:cNvPr>
          <p:cNvSpPr/>
          <p:nvPr userDrawn="1"/>
        </p:nvSpPr>
        <p:spPr bwMode="ltGray">
          <a:xfrm>
            <a:off x="0" y="0"/>
            <a:ext cx="121932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4CBCF76-0617-4704-A3C7-FD709D7162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7635" y="6300596"/>
            <a:ext cx="1423055" cy="36654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4AADE6A-549D-4615-B401-274A0F94B0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2235600"/>
            <a:ext cx="11109600" cy="2386800"/>
          </a:xfrm>
        </p:spPr>
        <p:txBody>
          <a:bodyPr anchor="ctr" anchorCtr="0"/>
          <a:lstStyle>
            <a:lvl1pPr algn="ctr">
              <a:defRPr sz="48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pause </a:t>
            </a:r>
            <a:br>
              <a:rPr lang="da-DK" dirty="0"/>
            </a:br>
            <a:r>
              <a:rPr lang="da-DK" dirty="0"/>
              <a:t>eller skilleside tekst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EA7A8D-E8CF-47C6-BF3E-176E7EC74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F66BB-DFC2-44BF-BECE-216A067F88A4}" type="datetime1">
              <a:rPr lang="en-US" smtClean="0"/>
              <a:t>3/11/2024</a:t>
            </a:fld>
            <a:endParaRPr lang="da-D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0E6FC0-20C8-46D8-9511-F176BBE9D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EFBACB-D88F-4CDF-B3CB-1967030F0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CB755-595C-4BEA-9015-880A855A0895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338087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68D209-CA4A-4BD2-9137-7480D11D3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11113200" cy="115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D0FF54-893A-4E5B-8DDC-88A52FFC4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0000" y="1800000"/>
            <a:ext cx="11113200" cy="4323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E33AA0-8874-454F-B50C-F72A515A6F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fld id="{CC6E464B-3592-43AC-943C-B1AB03304629}" type="datetime1">
              <a:rPr lang="en-US" smtClean="0"/>
              <a:t>3/11/2024</a:t>
            </a:fld>
            <a:endParaRPr lang="da-DK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AD7698-AFF1-4C32-9254-539F9EF9E4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36400" y="6490800"/>
            <a:ext cx="51624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7C229F-F134-4EFB-B89E-085F79F9D5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8800" y="6490800"/>
            <a:ext cx="5544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1DCB755-595C-4BEA-9015-880A855A0895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2364D3A-C782-4391-A11E-3715645D7C5B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6303780"/>
            <a:ext cx="1417451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081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2" r:id="rId4"/>
    <p:sldLayoutId id="2147483663" r:id="rId5"/>
    <p:sldLayoutId id="2147483660" r:id="rId6"/>
    <p:sldLayoutId id="2147483664" r:id="rId7"/>
    <p:sldLayoutId id="2147483652" r:id="rId8"/>
    <p:sldLayoutId id="2147483665" r:id="rId9"/>
    <p:sldLayoutId id="2147483654" r:id="rId10"/>
    <p:sldLayoutId id="2147483655" r:id="rId11"/>
    <p:sldLayoutId id="2147483666" r:id="rId12"/>
    <p:sldLayoutId id="2147483667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2000" b="1" kern="1200">
          <a:solidFill>
            <a:schemeClr val="accent2"/>
          </a:solidFill>
          <a:latin typeface="+mj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0000" indent="-1800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200" b="1" kern="1200">
          <a:solidFill>
            <a:schemeClr val="accent2"/>
          </a:solidFill>
          <a:latin typeface="+mj-lt"/>
          <a:ea typeface="+mn-ea"/>
          <a:cs typeface="+mn-cs"/>
        </a:defRPr>
      </a:lvl7pPr>
      <a:lvl8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​"/>
        <a:defRPr sz="6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38" userDrawn="1">
          <p15:clr>
            <a:srgbClr val="F26B43"/>
          </p15:clr>
        </p15:guide>
        <p15:guide id="2" pos="7342" userDrawn="1">
          <p15:clr>
            <a:srgbClr val="F26B43"/>
          </p15:clr>
        </p15:guide>
        <p15:guide id="3" orient="horz" pos="1067" userDrawn="1">
          <p15:clr>
            <a:srgbClr val="F26B43"/>
          </p15:clr>
        </p15:guide>
        <p15:guide id="4" orient="horz" pos="1133" userDrawn="1">
          <p15:clr>
            <a:srgbClr val="F26B43"/>
          </p15:clr>
        </p15:guide>
        <p15:guide id="5" orient="horz" pos="339" userDrawn="1">
          <p15:clr>
            <a:srgbClr val="F26B43"/>
          </p15:clr>
        </p15:guide>
        <p15:guide id="6" orient="horz" pos="397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19BD9B9-69DC-49EF-9CD2-EC21FFCC173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Cafémøde</a:t>
            </a:r>
            <a:r>
              <a:rPr lang="en-US" dirty="0" smtClean="0"/>
              <a:t> I </a:t>
            </a:r>
            <a:r>
              <a:rPr lang="en-US" dirty="0" err="1" smtClean="0"/>
              <a:t>Morud</a:t>
            </a:r>
            <a:endParaRPr lang="en-US" dirty="0"/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A14E72EB-48C0-41C3-ABBB-C730A25C28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11. </a:t>
            </a:r>
            <a:r>
              <a:rPr lang="en-US" dirty="0" smtClean="0"/>
              <a:t>marts </a:t>
            </a:r>
            <a:r>
              <a:rPr lang="en-US" dirty="0" smtClean="0"/>
              <a:t>2024 kl. 18.30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276C6A-4208-4DC3-A9E5-C35FC2979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51600"/>
            <a:ext cx="0" cy="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4DA4CF-209B-4296-8F4D-6600FD8E7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51600"/>
            <a:ext cx="0" cy="0"/>
          </a:xfrm>
        </p:spPr>
        <p:txBody>
          <a:bodyPr/>
          <a:lstStyle/>
          <a:p>
            <a:fld id="{51DCB755-595C-4BEA-9015-880A855A0895}" type="slidenum">
              <a:rPr lang="da-DK" smtClean="0"/>
              <a:pPr/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400413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AF85D30-C9AB-4217-AE5E-01C63B84F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Cafémøde i Morud</a:t>
            </a:r>
            <a:endParaRPr lang="da-DK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7AFD16-C8A9-4459-A8FE-B94DDBEEEE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dirty="0" smtClean="0"/>
              <a:t>Café-runde (i alt 45 min.)</a:t>
            </a:r>
          </a:p>
          <a:p>
            <a:endParaRPr lang="da-DK" dirty="0"/>
          </a:p>
          <a:p>
            <a:r>
              <a:rPr lang="da-DK" dirty="0" smtClean="0"/>
              <a:t>Cafébord 1 – Lokalrådet</a:t>
            </a:r>
          </a:p>
          <a:p>
            <a:endParaRPr lang="da-DK" dirty="0"/>
          </a:p>
          <a:p>
            <a:r>
              <a:rPr lang="da-DK" dirty="0" smtClean="0"/>
              <a:t>Cafébord 2 – Projektgruppen </a:t>
            </a:r>
            <a:r>
              <a:rPr lang="da-DK" dirty="0" smtClean="0"/>
              <a:t>M.O.R.U.D.-ruten</a:t>
            </a:r>
            <a:endParaRPr lang="da-DK" dirty="0" smtClean="0"/>
          </a:p>
          <a:p>
            <a:endParaRPr lang="da-DK" dirty="0"/>
          </a:p>
          <a:p>
            <a:r>
              <a:rPr lang="da-DK" dirty="0" smtClean="0"/>
              <a:t>Cafébord 3 – Nordfyns Kommune </a:t>
            </a:r>
          </a:p>
          <a:p>
            <a:endParaRPr lang="da-DK" dirty="0"/>
          </a:p>
          <a:p>
            <a:endParaRPr lang="da-DK" dirty="0" smtClean="0"/>
          </a:p>
          <a:p>
            <a:pPr marL="0" indent="0">
              <a:buNone/>
            </a:pPr>
            <a:r>
              <a:rPr lang="da-DK" dirty="0" smtClean="0"/>
              <a:t>Tak for </a:t>
            </a:r>
            <a:r>
              <a:rPr lang="da-DK" dirty="0" smtClean="0"/>
              <a:t>i aften</a:t>
            </a:r>
            <a:endParaRPr lang="da-DK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5D051A-13C6-4128-9E58-091D2CE8E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CB755-595C-4BEA-9015-880A855A0895}" type="slidenum">
              <a:rPr lang="da-DK" smtClean="0"/>
              <a:t>10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58213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AF85D30-C9AB-4217-AE5E-01C63B84F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268" y="540000"/>
            <a:ext cx="11113200" cy="1152000"/>
          </a:xfrm>
        </p:spPr>
        <p:txBody>
          <a:bodyPr/>
          <a:lstStyle/>
          <a:p>
            <a:r>
              <a:rPr lang="da-DK" dirty="0" smtClean="0"/>
              <a:t>Cafémøde i Morud</a:t>
            </a:r>
            <a:endParaRPr lang="da-DK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7AFD16-C8A9-4459-A8FE-B94DDBEEEE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0727" y="1114372"/>
            <a:ext cx="11434664" cy="5149628"/>
          </a:xfrm>
        </p:spPr>
        <p:txBody>
          <a:bodyPr/>
          <a:lstStyle/>
          <a:p>
            <a:pPr marL="0" indent="0">
              <a:buNone/>
            </a:pPr>
            <a:endParaRPr lang="da-DK" sz="800" b="1" dirty="0" smtClean="0"/>
          </a:p>
          <a:p>
            <a:pPr marL="0" indent="0">
              <a:buNone/>
            </a:pPr>
            <a:r>
              <a:rPr lang="da-DK" sz="1800" dirty="0" smtClean="0"/>
              <a:t>Program</a:t>
            </a:r>
          </a:p>
          <a:p>
            <a:pPr marL="0" indent="0">
              <a:buNone/>
            </a:pPr>
            <a:endParaRPr lang="da-DK" sz="1800" dirty="0" smtClean="0"/>
          </a:p>
          <a:p>
            <a:pPr lvl="1"/>
            <a:r>
              <a:rPr lang="da-DK" dirty="0" smtClean="0"/>
              <a:t>Trafiksikkerhedsprojekter v. </a:t>
            </a:r>
            <a:r>
              <a:rPr lang="da-DK" dirty="0" smtClean="0"/>
              <a:t>Formand </a:t>
            </a:r>
            <a:r>
              <a:rPr lang="da-DK" dirty="0"/>
              <a:t>for Teknik- og Miljøudvalget Anders </a:t>
            </a:r>
            <a:r>
              <a:rPr lang="da-DK" dirty="0" smtClean="0"/>
              <a:t>Thingholm</a:t>
            </a:r>
          </a:p>
          <a:p>
            <a:pPr marL="180000" lvl="1" indent="0">
              <a:buNone/>
            </a:pPr>
            <a:r>
              <a:rPr lang="da-DK" dirty="0"/>
              <a:t>	</a:t>
            </a:r>
            <a:endParaRPr lang="da-DK" dirty="0" smtClean="0"/>
          </a:p>
          <a:p>
            <a:pPr lvl="1"/>
            <a:r>
              <a:rPr lang="da-DK" dirty="0"/>
              <a:t>Bymidtemidler </a:t>
            </a:r>
            <a:r>
              <a:rPr lang="da-DK" dirty="0" smtClean="0"/>
              <a:t>v. Formand </a:t>
            </a:r>
            <a:r>
              <a:rPr lang="da-DK" dirty="0"/>
              <a:t>for Erhvervs- Kultur og Fritidsudvalget Anja Lund</a:t>
            </a:r>
          </a:p>
          <a:p>
            <a:pPr marL="180000" lvl="1" indent="0">
              <a:buNone/>
            </a:pPr>
            <a:endParaRPr lang="da-DK" dirty="0"/>
          </a:p>
          <a:p>
            <a:pPr lvl="1"/>
            <a:r>
              <a:rPr lang="da-DK" dirty="0" smtClean="0"/>
              <a:t>Lokalrådets rolle v. </a:t>
            </a:r>
            <a:r>
              <a:rPr lang="da-DK" dirty="0" smtClean="0"/>
              <a:t>Formand </a:t>
            </a:r>
            <a:r>
              <a:rPr lang="da-DK" dirty="0" smtClean="0"/>
              <a:t>for lokalrådet Mogens Jørgensen </a:t>
            </a:r>
            <a:endParaRPr lang="da-DK" dirty="0" smtClean="0"/>
          </a:p>
          <a:p>
            <a:pPr lvl="1"/>
            <a:endParaRPr lang="da-DK" dirty="0"/>
          </a:p>
          <a:p>
            <a:pPr lvl="1"/>
            <a:r>
              <a:rPr lang="da-DK" dirty="0"/>
              <a:t>Bymidteplanen </a:t>
            </a:r>
            <a:r>
              <a:rPr lang="da-DK" dirty="0" smtClean="0"/>
              <a:t>v</a:t>
            </a:r>
            <a:r>
              <a:rPr lang="da-DK" dirty="0"/>
              <a:t>. Nordfyns Kommune </a:t>
            </a:r>
          </a:p>
          <a:p>
            <a:pPr lvl="1"/>
            <a:endParaRPr lang="da-DK" dirty="0" smtClean="0"/>
          </a:p>
          <a:p>
            <a:pPr lvl="1"/>
            <a:r>
              <a:rPr lang="da-DK" dirty="0" smtClean="0"/>
              <a:t>M.O.R.U.D. v</a:t>
            </a:r>
            <a:r>
              <a:rPr lang="da-DK" dirty="0"/>
              <a:t>. Projektgruppen </a:t>
            </a:r>
            <a:r>
              <a:rPr lang="da-DK" dirty="0" smtClean="0"/>
              <a:t>”Morudruten”</a:t>
            </a:r>
            <a:endParaRPr lang="da-DK" sz="1800" dirty="0"/>
          </a:p>
          <a:p>
            <a:pPr marL="0" indent="0">
              <a:buNone/>
            </a:pPr>
            <a:endParaRPr lang="da-DK" sz="1800" dirty="0" smtClean="0"/>
          </a:p>
          <a:p>
            <a:pPr marL="0" indent="0">
              <a:buNone/>
            </a:pPr>
            <a:r>
              <a:rPr lang="da-DK" sz="1800" dirty="0" smtClean="0"/>
              <a:t>Caféborde </a:t>
            </a:r>
            <a:r>
              <a:rPr lang="da-DK" sz="1800" dirty="0" smtClean="0"/>
              <a:t>– </a:t>
            </a:r>
            <a:r>
              <a:rPr lang="da-DK" sz="1800" dirty="0" smtClean="0"/>
              <a:t>Drøftelser </a:t>
            </a:r>
            <a:r>
              <a:rPr lang="da-DK" sz="1800" dirty="0" smtClean="0"/>
              <a:t>og input til det videre arbejde med udmøntning af </a:t>
            </a:r>
            <a:r>
              <a:rPr lang="da-DK" sz="1800" dirty="0" smtClean="0"/>
              <a:t>bymidteplanen</a:t>
            </a:r>
          </a:p>
          <a:p>
            <a:pPr marL="0" indent="0">
              <a:buNone/>
            </a:pPr>
            <a:endParaRPr lang="da-DK" sz="1200" dirty="0" smtClean="0"/>
          </a:p>
          <a:p>
            <a:pPr marL="0" indent="0">
              <a:buNone/>
            </a:pPr>
            <a:r>
              <a:rPr lang="da-DK" sz="1800" dirty="0" smtClean="0"/>
              <a:t>Tak for </a:t>
            </a:r>
            <a:r>
              <a:rPr lang="da-DK" sz="1800" dirty="0" smtClean="0"/>
              <a:t>i aften </a:t>
            </a:r>
            <a:endParaRPr lang="da-DK" sz="1800" dirty="0" smtClean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5D051A-13C6-4128-9E58-091D2CE8E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CB755-595C-4BEA-9015-880A855A0895}" type="slidenum">
              <a:rPr lang="da-DK" smtClean="0"/>
              <a:t>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75619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AF85D30-C9AB-4217-AE5E-01C63B84F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800" y="487633"/>
            <a:ext cx="11113200" cy="1470757"/>
          </a:xfrm>
        </p:spPr>
        <p:txBody>
          <a:bodyPr/>
          <a:lstStyle/>
          <a:p>
            <a:r>
              <a:rPr lang="da-DK" dirty="0" smtClean="0"/>
              <a:t>Cafémøde i Morud</a:t>
            </a:r>
            <a:endParaRPr lang="da-DK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7AFD16-C8A9-4459-A8FE-B94DDBEEEE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3500" y="1223011"/>
            <a:ext cx="11112500" cy="5247166"/>
          </a:xfrm>
        </p:spPr>
        <p:txBody>
          <a:bodyPr/>
          <a:lstStyle/>
          <a:p>
            <a:pPr marL="0" indent="0">
              <a:buNone/>
            </a:pPr>
            <a:r>
              <a:rPr lang="da-DK" b="1" dirty="0" smtClean="0"/>
              <a:t>Formand for Teknik- og Miljøudvalget Anders Thingholm </a:t>
            </a:r>
          </a:p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 smtClean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5D051A-13C6-4128-9E58-091D2CE8E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CB755-595C-4BEA-9015-880A855A0895}" type="slidenum">
              <a:rPr lang="da-DK" smtClean="0"/>
              <a:t>3</a:t>
            </a:fld>
            <a:endParaRPr lang="da-DK" dirty="0"/>
          </a:p>
        </p:txBody>
      </p:sp>
      <p:sp>
        <p:nvSpPr>
          <p:cNvPr id="8" name="Rektangel 7"/>
          <p:cNvSpPr/>
          <p:nvPr/>
        </p:nvSpPr>
        <p:spPr>
          <a:xfrm>
            <a:off x="109261" y="1502688"/>
            <a:ext cx="11728855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da-DK" b="1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da-DK" b="1" dirty="0" smtClean="0">
                <a:ea typeface="Calibri" panose="020F0502020204030204" pitchFamily="34" charset="0"/>
              </a:rPr>
              <a:t>Trafiksikkerhedsprojekt</a:t>
            </a:r>
            <a:r>
              <a:rPr lang="da-DK" b="1" dirty="0">
                <a:ea typeface="Calibri" panose="020F0502020204030204" pitchFamily="34" charset="0"/>
              </a:rPr>
              <a:t>, Morud (signalanlæg), Budget 2023: </a:t>
            </a:r>
            <a:r>
              <a:rPr lang="da-DK" b="1" u="sng" dirty="0">
                <a:ea typeface="Calibri" panose="020F0502020204030204" pitchFamily="34" charset="0"/>
              </a:rPr>
              <a:t>3.500.000,-</a:t>
            </a:r>
            <a:endParaRPr lang="da-DK" dirty="0"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da-DK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da-DK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da-DK" dirty="0">
                <a:latin typeface="Calibri" panose="020F0502020204030204" pitchFamily="34" charset="0"/>
                <a:ea typeface="Calibri" panose="020F0502020204030204" pitchFamily="34" charset="0"/>
              </a:rPr>
              <a:t>Stade på krydset er, at </a:t>
            </a:r>
            <a:r>
              <a:rPr lang="da-DK" dirty="0" smtClean="0">
                <a:latin typeface="Calibri" panose="020F0502020204030204" pitchFamily="34" charset="0"/>
                <a:ea typeface="Calibri" panose="020F0502020204030204" pitchFamily="34" charset="0"/>
              </a:rPr>
              <a:t>krydsets </a:t>
            </a:r>
            <a:r>
              <a:rPr lang="da-DK" dirty="0">
                <a:latin typeface="Calibri" panose="020F0502020204030204" pitchFamily="34" charset="0"/>
                <a:ea typeface="Calibri" panose="020F0502020204030204" pitchFamily="34" charset="0"/>
              </a:rPr>
              <a:t>hoveddisponering </a:t>
            </a:r>
            <a:r>
              <a:rPr lang="da-DK" dirty="0" smtClean="0">
                <a:latin typeface="Calibri" panose="020F0502020204030204" pitchFamily="34" charset="0"/>
                <a:ea typeface="Calibri" panose="020F0502020204030204" pitchFamily="34" charset="0"/>
              </a:rPr>
              <a:t>er på plads - som </a:t>
            </a:r>
            <a:r>
              <a:rPr lang="da-DK" dirty="0">
                <a:latin typeface="Calibri" panose="020F0502020204030204" pitchFamily="34" charset="0"/>
                <a:ea typeface="Calibri" panose="020F0502020204030204" pitchFamily="34" charset="0"/>
              </a:rPr>
              <a:t>man kan se ud fra den vedhæftede skitse/tegning.</a:t>
            </a:r>
            <a:endParaRPr lang="da-DK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da-DK" dirty="0">
                <a:latin typeface="Calibri" panose="020F0502020204030204" pitchFamily="34" charset="0"/>
                <a:ea typeface="Calibri" panose="020F0502020204030204" pitchFamily="34" charset="0"/>
              </a:rPr>
              <a:t>Trafikken i krydset er </a:t>
            </a:r>
            <a:r>
              <a:rPr lang="da-DK" dirty="0" smtClean="0">
                <a:latin typeface="Calibri" panose="020F0502020204030204" pitchFamily="34" charset="0"/>
                <a:ea typeface="Calibri" panose="020F0502020204030204" pitchFamily="34" charset="0"/>
              </a:rPr>
              <a:t>fremskrevet </a:t>
            </a:r>
            <a:r>
              <a:rPr lang="da-DK" dirty="0">
                <a:latin typeface="Calibri" panose="020F0502020204030204" pitchFamily="34" charset="0"/>
                <a:ea typeface="Calibri" panose="020F0502020204030204" pitchFamily="34" charset="0"/>
              </a:rPr>
              <a:t>med 1,5% pr. år, så krydset vil kunne klare den forventelige trafikmængde i 2035</a:t>
            </a:r>
            <a:endParaRPr lang="da-DK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da-DK" dirty="0" smtClean="0">
                <a:latin typeface="Calibri" panose="020F0502020204030204" pitchFamily="34" charset="0"/>
                <a:ea typeface="Calibri" panose="020F0502020204030204" pitchFamily="34" charset="0"/>
              </a:rPr>
              <a:t>Projektet </a:t>
            </a:r>
            <a:r>
              <a:rPr lang="da-DK" dirty="0">
                <a:latin typeface="Calibri" panose="020F0502020204030204" pitchFamily="34" charset="0"/>
                <a:ea typeface="Calibri" panose="020F0502020204030204" pitchFamily="34" charset="0"/>
              </a:rPr>
              <a:t>været vendt med politiet og den interne trafiksikkerhedsrevisor.</a:t>
            </a:r>
            <a:endParaRPr lang="da-DK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da-DK" dirty="0">
                <a:latin typeface="Calibri" panose="020F0502020204030204" pitchFamily="34" charset="0"/>
                <a:ea typeface="Calibri" panose="020F0502020204030204" pitchFamily="34" charset="0"/>
              </a:rPr>
              <a:t>Lige nu </a:t>
            </a:r>
            <a:r>
              <a:rPr lang="da-DK" dirty="0" smtClean="0">
                <a:latin typeface="Calibri" panose="020F0502020204030204" pitchFamily="34" charset="0"/>
                <a:ea typeface="Calibri" panose="020F0502020204030204" pitchFamily="34" charset="0"/>
              </a:rPr>
              <a:t>arbejdes der på </a:t>
            </a:r>
            <a:r>
              <a:rPr lang="da-DK" dirty="0">
                <a:latin typeface="Calibri" panose="020F0502020204030204" pitchFamily="34" charset="0"/>
                <a:ea typeface="Calibri" panose="020F0502020204030204" pitchFamily="34" charset="0"/>
              </a:rPr>
              <a:t>projektering og myndighedsprojekt.</a:t>
            </a:r>
            <a:endParaRPr lang="da-DK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da-DK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da-DK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da-DK" dirty="0">
                <a:latin typeface="Calibri" panose="020F0502020204030204" pitchFamily="34" charset="0"/>
                <a:ea typeface="Calibri" panose="020F0502020204030204" pitchFamily="34" charset="0"/>
              </a:rPr>
              <a:t>Tidsplan:</a:t>
            </a:r>
            <a:endParaRPr lang="da-DK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da-DK" dirty="0">
                <a:latin typeface="Calibri" panose="020F0502020204030204" pitchFamily="34" charset="0"/>
                <a:ea typeface="Calibri" panose="020F0502020204030204" pitchFamily="34" charset="0"/>
              </a:rPr>
              <a:t>Ultimo april sendes krydset i udbud.</a:t>
            </a:r>
            <a:endParaRPr lang="da-DK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da-DK" dirty="0">
                <a:latin typeface="Calibri" panose="020F0502020204030204" pitchFamily="34" charset="0"/>
                <a:ea typeface="Calibri" panose="020F0502020204030204" pitchFamily="34" charset="0"/>
              </a:rPr>
              <a:t>Medio maj er der licitation.</a:t>
            </a:r>
            <a:endParaRPr lang="da-DK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da-DK" dirty="0">
                <a:latin typeface="Calibri" panose="020F0502020204030204" pitchFamily="34" charset="0"/>
                <a:ea typeface="Calibri" panose="020F0502020204030204" pitchFamily="34" charset="0"/>
              </a:rPr>
              <a:t>Primo juni opstart på anlægsarbejde af krydset (fysisk).</a:t>
            </a:r>
            <a:endParaRPr lang="da-DK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da-DK" dirty="0">
                <a:latin typeface="Calibri" panose="020F0502020204030204" pitchFamily="34" charset="0"/>
                <a:ea typeface="Calibri" panose="020F0502020204030204" pitchFamily="34" charset="0"/>
              </a:rPr>
              <a:t>Medio oktober aflevering af anlægsprojekt</a:t>
            </a:r>
            <a:r>
              <a:rPr lang="da-DK" dirty="0" smtClean="0"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r>
              <a:rPr lang="da-DK" b="1" dirty="0"/>
              <a:t> </a:t>
            </a:r>
            <a:endParaRPr lang="da-DK" b="1" dirty="0" smtClean="0"/>
          </a:p>
          <a:p>
            <a:endParaRPr lang="da-DK" b="1" dirty="0"/>
          </a:p>
          <a:p>
            <a:r>
              <a:rPr lang="da-DK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Trafiksikkerhedspuljen </a:t>
            </a:r>
            <a:r>
              <a:rPr lang="da-DK" b="1" dirty="0">
                <a:latin typeface="Calibri" panose="020F0502020204030204" pitchFamily="34" charset="0"/>
                <a:cs typeface="Calibri" panose="020F0502020204030204" pitchFamily="34" charset="0"/>
              </a:rPr>
              <a:t>2023</a:t>
            </a:r>
            <a:endParaRPr lang="da-DK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a-DK" dirty="0">
                <a:latin typeface="Calibri" panose="020F0502020204030204" pitchFamily="34" charset="0"/>
                <a:cs typeface="Calibri" panose="020F0502020204030204" pitchFamily="34" charset="0"/>
              </a:rPr>
              <a:t>Fortov ved </a:t>
            </a:r>
            <a:r>
              <a:rPr lang="da-DK" dirty="0" err="1">
                <a:latin typeface="Calibri" panose="020F0502020204030204" pitchFamily="34" charset="0"/>
                <a:cs typeface="Calibri" panose="020F0502020204030204" pitchFamily="34" charset="0"/>
              </a:rPr>
              <a:t>Havrehedsskolen</a:t>
            </a:r>
            <a:r>
              <a:rPr lang="da-DK" dirty="0">
                <a:latin typeface="Calibri" panose="020F0502020204030204" pitchFamily="34" charset="0"/>
                <a:cs typeface="Calibri" panose="020F0502020204030204" pitchFamily="34" charset="0"/>
              </a:rPr>
              <a:t>, ca. 175.000,- (er etableret)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da-DK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da-DK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da-DK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1469" y="3314463"/>
            <a:ext cx="3186634" cy="3543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995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AF85D30-C9AB-4217-AE5E-01C63B84F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571" y="540000"/>
            <a:ext cx="11113200" cy="1152000"/>
          </a:xfrm>
        </p:spPr>
        <p:txBody>
          <a:bodyPr/>
          <a:lstStyle/>
          <a:p>
            <a:r>
              <a:rPr lang="da-DK" dirty="0" smtClean="0"/>
              <a:t>Cafémøde i Morud</a:t>
            </a:r>
            <a:endParaRPr lang="da-DK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7AFD16-C8A9-4459-A8FE-B94DDBEEEE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5571" y="1027508"/>
            <a:ext cx="9217211" cy="5277875"/>
          </a:xfrm>
        </p:spPr>
        <p:txBody>
          <a:bodyPr/>
          <a:lstStyle/>
          <a:p>
            <a:endParaRPr lang="da-DK" dirty="0"/>
          </a:p>
          <a:p>
            <a:pPr marL="0" indent="0">
              <a:buNone/>
            </a:pPr>
            <a:r>
              <a:rPr lang="da-DK" b="1" dirty="0" smtClean="0"/>
              <a:t>Formand for Erhvervs- Kultur og Fritidsudvalget Anja Lund</a:t>
            </a:r>
          </a:p>
          <a:p>
            <a:pPr marL="0" indent="0">
              <a:buNone/>
            </a:pPr>
            <a:r>
              <a:rPr lang="da-DK" sz="1800" b="1" u="sng" dirty="0" smtClean="0"/>
              <a:t>Bymidtemidler</a:t>
            </a:r>
          </a:p>
          <a:p>
            <a:pPr marL="0" indent="0">
              <a:buNone/>
            </a:pPr>
            <a:endParaRPr lang="da-DK" sz="1800" dirty="0"/>
          </a:p>
          <a:p>
            <a:r>
              <a:rPr lang="da-DK" sz="1800" b="1" i="1" dirty="0" smtClean="0"/>
              <a:t>Anlægsbevillinger</a:t>
            </a:r>
            <a:endParaRPr lang="da-DK" sz="1800" dirty="0"/>
          </a:p>
          <a:p>
            <a:r>
              <a:rPr lang="da-DK" sz="1800" i="1" dirty="0" smtClean="0"/>
              <a:t>Restbudget </a:t>
            </a:r>
            <a:r>
              <a:rPr lang="da-DK" sz="1800" i="1" dirty="0"/>
              <a:t>fra 2023 – Fornyelse og </a:t>
            </a:r>
            <a:r>
              <a:rPr lang="da-DK" sz="1800" i="1" dirty="0" err="1" smtClean="0"/>
              <a:t>Byomdannelse</a:t>
            </a:r>
            <a:r>
              <a:rPr lang="da-DK" sz="1800" i="1" dirty="0" smtClean="0"/>
              <a:t> af </a:t>
            </a:r>
            <a:r>
              <a:rPr lang="da-DK" sz="1800" i="1" dirty="0"/>
              <a:t>Morud: 1.650.000-,</a:t>
            </a:r>
            <a:endParaRPr lang="da-DK" sz="1800" dirty="0"/>
          </a:p>
          <a:p>
            <a:r>
              <a:rPr lang="da-DK" sz="1800" b="1" dirty="0" smtClean="0"/>
              <a:t>B</a:t>
            </a:r>
            <a:r>
              <a:rPr lang="da-DK" sz="1800" b="1" i="1" dirty="0" smtClean="0"/>
              <a:t>evilling </a:t>
            </a:r>
            <a:r>
              <a:rPr lang="da-DK" sz="1800" b="1" i="1" dirty="0"/>
              <a:t>2024 – </a:t>
            </a:r>
            <a:r>
              <a:rPr lang="da-DK" sz="1800" b="1" i="1" dirty="0" smtClean="0"/>
              <a:t>Fornyelse og </a:t>
            </a:r>
            <a:r>
              <a:rPr lang="da-DK" sz="1800" b="1" i="1" dirty="0" err="1" smtClean="0"/>
              <a:t>Byomdannelse</a:t>
            </a:r>
            <a:r>
              <a:rPr lang="da-DK" sz="1800" b="1" i="1" dirty="0" smtClean="0"/>
              <a:t> </a:t>
            </a:r>
            <a:r>
              <a:rPr lang="da-DK" sz="1800" b="1" i="1" dirty="0"/>
              <a:t>af Morud: 4.000.000,-</a:t>
            </a:r>
            <a:endParaRPr lang="da-DK" sz="1800" dirty="0"/>
          </a:p>
          <a:p>
            <a:r>
              <a:rPr lang="da-DK" sz="1800" b="1" dirty="0"/>
              <a:t>Fradrag: -300.000,- til Morudruten/Bogstavsprojekt i Morud (EKFU beslutning pkt. 253, 7. dec. 2023)</a:t>
            </a:r>
            <a:endParaRPr lang="da-DK" sz="1800" dirty="0"/>
          </a:p>
          <a:p>
            <a:r>
              <a:rPr lang="da-DK" sz="1800" b="1" dirty="0"/>
              <a:t>Samlet bevilling til bymidten: 1.650.000 + 4.000.000 – 300.000 = </a:t>
            </a:r>
            <a:r>
              <a:rPr lang="da-DK" sz="1800" b="1" u="sng" dirty="0"/>
              <a:t>5.350.000,-</a:t>
            </a:r>
            <a:endParaRPr lang="da-DK" sz="1800" dirty="0"/>
          </a:p>
          <a:p>
            <a:endParaRPr lang="da-DK" sz="1600" dirty="0"/>
          </a:p>
          <a:p>
            <a:pPr marL="0" indent="0">
              <a:buNone/>
            </a:pPr>
            <a:r>
              <a:rPr lang="da-DK" sz="1800" dirty="0" smtClean="0"/>
              <a:t>Midlerne går til etablering af </a:t>
            </a:r>
            <a:r>
              <a:rPr lang="da-DK" sz="1800" b="1" dirty="0" smtClean="0"/>
              <a:t>”Den grønne hovedgade” </a:t>
            </a:r>
            <a:r>
              <a:rPr lang="da-DK" sz="1800" dirty="0" smtClean="0"/>
              <a:t>som skal sikre en </a:t>
            </a:r>
            <a:r>
              <a:rPr lang="da-DK" sz="1800" dirty="0"/>
              <a:t>attraktiv </a:t>
            </a:r>
            <a:r>
              <a:rPr lang="da-DK" sz="1800" dirty="0" smtClean="0"/>
              <a:t>bymidte</a:t>
            </a:r>
          </a:p>
          <a:p>
            <a:pPr marL="0" indent="0">
              <a:buNone/>
            </a:pPr>
            <a:r>
              <a:rPr lang="da-DK" sz="1600" dirty="0" smtClean="0"/>
              <a:t>1. </a:t>
            </a:r>
            <a:r>
              <a:rPr lang="da-DK" sz="1600" dirty="0"/>
              <a:t>Etablering af en allé med vejtræer</a:t>
            </a:r>
          </a:p>
          <a:p>
            <a:pPr marL="0" indent="0">
              <a:buNone/>
            </a:pPr>
            <a:r>
              <a:rPr lang="da-DK" sz="1600" dirty="0"/>
              <a:t>2. Ændring af vejprofilet med bredere fortov og cykelsti </a:t>
            </a:r>
            <a:r>
              <a:rPr lang="da-DK" sz="1600" dirty="0" smtClean="0"/>
              <a:t>samt </a:t>
            </a:r>
            <a:r>
              <a:rPr lang="da-DK" sz="1600" dirty="0"/>
              <a:t>lommer i vejkanterne til grønne bede og parkering</a:t>
            </a:r>
          </a:p>
          <a:p>
            <a:pPr marL="0" indent="0">
              <a:buNone/>
            </a:pPr>
            <a:r>
              <a:rPr lang="da-DK" sz="1600" dirty="0"/>
              <a:t>3. Hastighedsnedsættende tiltag</a:t>
            </a:r>
          </a:p>
          <a:p>
            <a:pPr marL="0" indent="0">
              <a:buNone/>
            </a:pPr>
            <a:r>
              <a:rPr lang="da-DK" sz="1600" dirty="0"/>
              <a:t>4. Indrette p-pladsen foran forsamlingshuset til andet </a:t>
            </a:r>
            <a:r>
              <a:rPr lang="da-DK" sz="1600" dirty="0" smtClean="0"/>
              <a:t>formål</a:t>
            </a:r>
            <a:r>
              <a:rPr lang="da-DK" sz="1600" dirty="0"/>
              <a:t>, fx en lille plads el.lign.</a:t>
            </a:r>
          </a:p>
          <a:p>
            <a:endParaRPr lang="da-DK" sz="16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5D051A-13C6-4128-9E58-091D2CE8E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CB755-595C-4BEA-9015-880A855A0895}" type="slidenum">
              <a:rPr lang="da-DK" smtClean="0"/>
              <a:t>4</a:t>
            </a:fld>
            <a:endParaRPr lang="da-DK" dirty="0"/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2782" y="2179509"/>
            <a:ext cx="2706847" cy="4251957"/>
          </a:xfrm>
          <a:prstGeom prst="rect">
            <a:avLst/>
          </a:prstGeom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9124" y="164543"/>
            <a:ext cx="4621686" cy="2022960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6618" y="5347288"/>
            <a:ext cx="1022345" cy="114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498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AF85D30-C9AB-4217-AE5E-01C63B84F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Cafémøde i Morud</a:t>
            </a:r>
            <a:endParaRPr lang="da-DK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7AFD16-C8A9-4459-A8FE-B94DDBEEEE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0150" y="1770727"/>
            <a:ext cx="11112500" cy="4322763"/>
          </a:xfrm>
        </p:spPr>
        <p:txBody>
          <a:bodyPr/>
          <a:lstStyle/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endParaRPr lang="da-DK" dirty="0"/>
          </a:p>
          <a:p>
            <a:pPr marL="0" indent="0" algn="ctr">
              <a:buNone/>
            </a:pPr>
            <a:r>
              <a:rPr lang="da-DK" dirty="0" smtClean="0"/>
              <a:t>Formand for Lokalrådet Mogens Jørgensen</a:t>
            </a:r>
          </a:p>
          <a:p>
            <a:pPr algn="ctr"/>
            <a:endParaRPr lang="da-DK" sz="3200" dirty="0"/>
          </a:p>
          <a:p>
            <a:pPr marL="0" indent="0" algn="ctr">
              <a:buNone/>
            </a:pPr>
            <a:r>
              <a:rPr lang="da-DK" sz="3200" dirty="0" smtClean="0"/>
              <a:t>”The Morud </a:t>
            </a:r>
            <a:r>
              <a:rPr lang="da-DK" sz="3200" dirty="0" err="1" smtClean="0"/>
              <a:t>way</a:t>
            </a:r>
            <a:r>
              <a:rPr lang="da-DK" sz="3200" dirty="0" smtClean="0"/>
              <a:t>”</a:t>
            </a:r>
          </a:p>
          <a:p>
            <a:pPr marL="0" indent="0">
              <a:buNone/>
            </a:pPr>
            <a:endParaRPr lang="da-DK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5D051A-13C6-4128-9E58-091D2CE8E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CB755-595C-4BEA-9015-880A855A0895}" type="slidenum">
              <a:rPr lang="da-DK" smtClean="0"/>
              <a:t>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865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AF85D30-C9AB-4217-AE5E-01C63B84F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Cafémøde i Morud</a:t>
            </a:r>
            <a:endParaRPr lang="da-DK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7AFD16-C8A9-4459-A8FE-B94DDBEEEE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180000" lvl="1" indent="0">
              <a:buNone/>
            </a:pPr>
            <a:r>
              <a:rPr lang="da-DK" sz="2000" dirty="0" smtClean="0"/>
              <a:t>Bymidteplanen i hovedtræk</a:t>
            </a:r>
          </a:p>
          <a:p>
            <a:pPr marL="0" indent="0">
              <a:buNone/>
            </a:pPr>
            <a:r>
              <a:rPr lang="da-DK" sz="1800" dirty="0" smtClean="0"/>
              <a:t>   Strategiske hovedgreb</a:t>
            </a:r>
          </a:p>
          <a:p>
            <a:pPr marL="0" indent="0">
              <a:buNone/>
            </a:pPr>
            <a:endParaRPr lang="da-DK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5D051A-13C6-4128-9E58-091D2CE8E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CB755-595C-4BEA-9015-880A855A0895}" type="slidenum">
              <a:rPr lang="da-DK" smtClean="0"/>
              <a:t>6</a:t>
            </a:fld>
            <a:endParaRPr lang="da-DK" dirty="0"/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8769" y="1692000"/>
            <a:ext cx="2959252" cy="4648439"/>
          </a:xfrm>
          <a:prstGeom prst="rect">
            <a:avLst/>
          </a:prstGeom>
        </p:spPr>
      </p:pic>
      <p:pic>
        <p:nvPicPr>
          <p:cNvPr id="2" name="Billed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796" y="3195757"/>
            <a:ext cx="4076910" cy="3035456"/>
          </a:xfrm>
          <a:prstGeom prst="rect">
            <a:avLst/>
          </a:prstGeom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6238" y="3157655"/>
            <a:ext cx="4121362" cy="307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4098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AF85D30-C9AB-4217-AE5E-01C63B84F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Cafémøde i Morud</a:t>
            </a:r>
            <a:endParaRPr lang="da-DK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7AFD16-C8A9-4459-A8FE-B94DDBEEEE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0150" y="1229954"/>
            <a:ext cx="11112500" cy="4322763"/>
          </a:xfrm>
        </p:spPr>
        <p:txBody>
          <a:bodyPr/>
          <a:lstStyle/>
          <a:p>
            <a:pPr marL="180000" lvl="1" indent="0">
              <a:buNone/>
            </a:pPr>
            <a:r>
              <a:rPr lang="da-DK" dirty="0" smtClean="0"/>
              <a:t>Bymidteplanen i hovedtræk </a:t>
            </a:r>
          </a:p>
          <a:p>
            <a:pPr marL="180000" lvl="1" indent="0">
              <a:buNone/>
            </a:pPr>
            <a:r>
              <a:rPr lang="da-DK" dirty="0" smtClean="0"/>
              <a:t>Fysiske hovedgreb</a:t>
            </a:r>
          </a:p>
          <a:p>
            <a:pPr marL="0" indent="0">
              <a:buNone/>
            </a:pPr>
            <a:endParaRPr lang="da-DK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5D051A-13C6-4128-9E58-091D2CE8E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CB755-595C-4BEA-9015-880A855A0895}" type="slidenum">
              <a:rPr lang="da-DK" smtClean="0"/>
              <a:t>7</a:t>
            </a:fld>
            <a:endParaRPr lang="da-DK" dirty="0"/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8769" y="1692000"/>
            <a:ext cx="2959252" cy="4648439"/>
          </a:xfrm>
          <a:prstGeom prst="rect">
            <a:avLst/>
          </a:prstGeom>
        </p:spPr>
      </p:pic>
      <p:pic>
        <p:nvPicPr>
          <p:cNvPr id="9" name="Billed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750" y="2222090"/>
            <a:ext cx="3684268" cy="4118349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2508" y="2045386"/>
            <a:ext cx="3749943" cy="4197285"/>
          </a:xfrm>
          <a:prstGeom prst="rect">
            <a:avLst/>
          </a:prstGeom>
        </p:spPr>
      </p:pic>
      <p:sp>
        <p:nvSpPr>
          <p:cNvPr id="2" name="Tekstfelt 1"/>
          <p:cNvSpPr txBox="1"/>
          <p:nvPr/>
        </p:nvSpPr>
        <p:spPr>
          <a:xfrm>
            <a:off x="6726227" y="106569"/>
            <a:ext cx="28494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/>
              <a:t>PROJEKTER jf. Bymidteplanen:</a:t>
            </a:r>
          </a:p>
          <a:p>
            <a:pPr marL="342900" indent="-342900">
              <a:buAutoNum type="arabicPeriod"/>
            </a:pPr>
            <a:r>
              <a:rPr lang="da-DK" sz="1400" dirty="0" smtClean="0"/>
              <a:t>Forstærket bymidte</a:t>
            </a:r>
          </a:p>
          <a:p>
            <a:pPr marL="342900" indent="-342900">
              <a:buAutoNum type="arabicPeriod"/>
            </a:pPr>
            <a:r>
              <a:rPr lang="da-DK" sz="1400" dirty="0" smtClean="0"/>
              <a:t>Den grønne hovedgade</a:t>
            </a:r>
          </a:p>
          <a:p>
            <a:pPr marL="342900" indent="-342900">
              <a:buAutoNum type="arabicPeriod"/>
            </a:pPr>
            <a:r>
              <a:rPr lang="da-DK" sz="1400" dirty="0" smtClean="0"/>
              <a:t>Morudruten </a:t>
            </a:r>
            <a:endParaRPr lang="da-DK" sz="1400" dirty="0" smtClean="0"/>
          </a:p>
          <a:p>
            <a:pPr marL="342900" indent="-342900">
              <a:buAutoNum type="arabicPeriod"/>
            </a:pPr>
            <a:r>
              <a:rPr lang="da-DK" sz="1400" dirty="0" smtClean="0"/>
              <a:t>M.O.R.U.D.</a:t>
            </a:r>
            <a:endParaRPr lang="da-DK" sz="1400" dirty="0" smtClean="0"/>
          </a:p>
          <a:p>
            <a:pPr marL="342900" indent="-342900">
              <a:buAutoNum type="arabicPeriod"/>
            </a:pPr>
            <a:r>
              <a:rPr lang="da-DK" sz="1400" dirty="0" smtClean="0"/>
              <a:t>Sikre fodgængerovergange</a:t>
            </a:r>
          </a:p>
          <a:p>
            <a:pPr marL="342900" indent="-342900">
              <a:buAutoNum type="arabicPeriod"/>
            </a:pPr>
            <a:r>
              <a:rPr lang="da-DK" sz="1400" dirty="0" smtClean="0"/>
              <a:t>Større idrætsområde</a:t>
            </a:r>
          </a:p>
          <a:p>
            <a:pPr marL="342900" indent="-342900">
              <a:buAutoNum type="arabicPeriod"/>
            </a:pPr>
            <a:r>
              <a:rPr lang="da-DK" sz="1400" dirty="0" err="1" smtClean="0"/>
              <a:t>Shelterpladser</a:t>
            </a:r>
            <a:endParaRPr lang="da-DK" sz="1400" dirty="0" smtClean="0"/>
          </a:p>
          <a:p>
            <a:pPr marL="342900" indent="-342900">
              <a:buAutoNum type="arabicPeriod"/>
            </a:pPr>
            <a:r>
              <a:rPr lang="da-DK" sz="1400" dirty="0" smtClean="0"/>
              <a:t>Grøn støjvæg</a:t>
            </a:r>
          </a:p>
          <a:p>
            <a:pPr marL="342900" indent="-342900">
              <a:buAutoNum type="arabicPeriod"/>
            </a:pPr>
            <a:r>
              <a:rPr lang="da-DK" sz="1400" dirty="0" smtClean="0"/>
              <a:t>Synligt regnvand</a:t>
            </a:r>
            <a:endParaRPr lang="da-DK" sz="1400" dirty="0"/>
          </a:p>
        </p:txBody>
      </p:sp>
    </p:spTree>
    <p:extLst>
      <p:ext uri="{BB962C8B-B14F-4D97-AF65-F5344CB8AC3E}">
        <p14:creationId xmlns:p14="http://schemas.microsoft.com/office/powerpoint/2010/main" val="13851077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AF85D30-C9AB-4217-AE5E-01C63B84F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Cafémøde i Morud</a:t>
            </a:r>
            <a:endParaRPr lang="da-DK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5D051A-13C6-4128-9E58-091D2CE8E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CB755-595C-4BEA-9015-880A855A0895}" type="slidenum">
              <a:rPr lang="da-DK" smtClean="0"/>
              <a:t>8</a:t>
            </a:fld>
            <a:endParaRPr lang="da-DK" dirty="0"/>
          </a:p>
        </p:txBody>
      </p:sp>
      <p:sp>
        <p:nvSpPr>
          <p:cNvPr id="6" name="Tekstfelt 5"/>
          <p:cNvSpPr txBox="1"/>
          <p:nvPr/>
        </p:nvSpPr>
        <p:spPr>
          <a:xfrm>
            <a:off x="468440" y="1116000"/>
            <a:ext cx="544733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/>
              <a:t>Status lokalplan for bymidten i Morud</a:t>
            </a:r>
          </a:p>
          <a:p>
            <a:endParaRPr lang="da-DK" dirty="0"/>
          </a:p>
          <a:p>
            <a:r>
              <a:rPr lang="da-DK" dirty="0"/>
              <a:t>COWI har udarbejdet trafikanalyse vedrørende placering af dagligvarebutik nord for Rugårdsvej</a:t>
            </a:r>
            <a:r>
              <a:rPr lang="da-DK" dirty="0" smtClean="0"/>
              <a:t>.</a:t>
            </a:r>
          </a:p>
          <a:p>
            <a:endParaRPr lang="da-DK" dirty="0"/>
          </a:p>
          <a:p>
            <a:r>
              <a:rPr lang="da-DK" dirty="0" smtClean="0"/>
              <a:t>Der har været afholdt møde med bl.a. </a:t>
            </a:r>
            <a:r>
              <a:rPr lang="da-DK" dirty="0" smtClean="0"/>
              <a:t>Lokalrådet </a:t>
            </a:r>
            <a:r>
              <a:rPr lang="da-DK" dirty="0" smtClean="0"/>
              <a:t>vedr. lokalplanen for bymidten</a:t>
            </a:r>
          </a:p>
          <a:p>
            <a:endParaRPr lang="da-DK" dirty="0"/>
          </a:p>
          <a:p>
            <a:r>
              <a:rPr lang="da-DK" dirty="0" smtClean="0"/>
              <a:t>Lokalplanforslag vedr. Morud Bymidte og ny dagligvarebutik forventes at blive fremlagt for Teknik- og Miljøudvalget i </a:t>
            </a:r>
            <a:r>
              <a:rPr lang="da-DK" dirty="0" smtClean="0"/>
              <a:t>maj </a:t>
            </a:r>
            <a:r>
              <a:rPr lang="da-DK" dirty="0" smtClean="0"/>
              <a:t>2024. </a:t>
            </a:r>
          </a:p>
          <a:p>
            <a:endParaRPr lang="da-DK" dirty="0"/>
          </a:p>
          <a:p>
            <a:r>
              <a:rPr lang="da-DK" dirty="0" smtClean="0"/>
              <a:t>Herefter vil lokalplanforslaget komme i høring i 8 uger</a:t>
            </a:r>
          </a:p>
          <a:p>
            <a:endParaRPr lang="da-DK" dirty="0"/>
          </a:p>
          <a:p>
            <a:r>
              <a:rPr lang="da-DK" dirty="0" smtClean="0"/>
              <a:t>Lokalplanen forventes at kunne vedtages i Kommunalbestyrelsen i september 2024.</a:t>
            </a:r>
          </a:p>
          <a:p>
            <a:endParaRPr lang="da-DK" dirty="0"/>
          </a:p>
          <a:p>
            <a:endParaRPr lang="da-DK" dirty="0"/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2704" y="1790649"/>
            <a:ext cx="6195559" cy="343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48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AF85D30-C9AB-4217-AE5E-01C63B84F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Cafémøde i Morud</a:t>
            </a:r>
            <a:endParaRPr lang="da-DK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7AFD16-C8A9-4459-A8FE-B94DDBEEEE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000" y="1800225"/>
            <a:ext cx="11112500" cy="4322763"/>
          </a:xfrm>
        </p:spPr>
        <p:txBody>
          <a:bodyPr/>
          <a:lstStyle/>
          <a:p>
            <a:pPr marL="180000" lvl="1" indent="0">
              <a:buNone/>
            </a:pPr>
            <a:r>
              <a:rPr lang="da-DK" dirty="0" smtClean="0"/>
              <a:t>Projektgruppen – </a:t>
            </a:r>
            <a:r>
              <a:rPr lang="da-DK" dirty="0" smtClean="0"/>
              <a:t>M.O.R.U.D. </a:t>
            </a:r>
            <a:r>
              <a:rPr lang="da-DK" dirty="0" smtClean="0"/>
              <a:t>ruten</a:t>
            </a:r>
          </a:p>
          <a:p>
            <a:pPr marL="180000" lvl="1" indent="0">
              <a:buNone/>
            </a:pPr>
            <a:endParaRPr lang="da-DK" dirty="0"/>
          </a:p>
          <a:p>
            <a:pPr marL="180000" lvl="1" indent="0">
              <a:buNone/>
            </a:pPr>
            <a:r>
              <a:rPr lang="da-DK" dirty="0" smtClean="0"/>
              <a:t> </a:t>
            </a:r>
          </a:p>
          <a:p>
            <a:pPr marL="0" indent="0">
              <a:buNone/>
            </a:pPr>
            <a:endParaRPr lang="da-DK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5D051A-13C6-4128-9E58-091D2CE8E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CB755-595C-4BEA-9015-880A855A0895}" type="slidenum">
              <a:rPr lang="da-DK" smtClean="0"/>
              <a:t>9</a:t>
            </a:fld>
            <a:endParaRPr lang="da-DK" dirty="0"/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893" y="2233119"/>
            <a:ext cx="3571587" cy="3716561"/>
          </a:xfrm>
          <a:prstGeom prst="rect">
            <a:avLst/>
          </a:prstGeom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1287" y="197263"/>
            <a:ext cx="4187400" cy="6473537"/>
          </a:xfrm>
          <a:prstGeom prst="rect">
            <a:avLst/>
          </a:prstGeom>
        </p:spPr>
      </p:pic>
      <p:pic>
        <p:nvPicPr>
          <p:cNvPr id="8" name="Billed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1863" y="1116000"/>
            <a:ext cx="3018847" cy="1673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340768"/>
      </p:ext>
    </p:extLst>
  </p:cSld>
  <p:clrMapOvr>
    <a:masterClrMapping/>
  </p:clrMapOvr>
</p:sld>
</file>

<file path=ppt/theme/theme1.xml><?xml version="1.0" encoding="utf-8"?>
<a:theme xmlns:a="http://schemas.openxmlformats.org/drawingml/2006/main" name="Nordfyns Kommune">
  <a:themeElements>
    <a:clrScheme name="Nordfyn blå">
      <a:dk1>
        <a:sysClr val="windowText" lastClr="000000"/>
      </a:dk1>
      <a:lt1>
        <a:sysClr val="window" lastClr="FFFFFF"/>
      </a:lt1>
      <a:dk2>
        <a:srgbClr val="009B3E"/>
      </a:dk2>
      <a:lt2>
        <a:srgbClr val="F59C00"/>
      </a:lt2>
      <a:accent1>
        <a:srgbClr val="005E84"/>
      </a:accent1>
      <a:accent2>
        <a:srgbClr val="0092D8"/>
      </a:accent2>
      <a:accent3>
        <a:srgbClr val="267696"/>
      </a:accent3>
      <a:accent4>
        <a:srgbClr val="669EB5"/>
      </a:accent4>
      <a:accent5>
        <a:srgbClr val="26A2DE"/>
      </a:accent5>
      <a:accent6>
        <a:srgbClr val="66BEE8"/>
      </a:accent6>
      <a:hlink>
        <a:srgbClr val="0563C1"/>
      </a:hlink>
      <a:folHlink>
        <a:srgbClr val="954F72"/>
      </a:folHlink>
    </a:clrScheme>
    <a:fontScheme name="Nordfyn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ordfyns Kommune - Blå.potx" id="{CBBAC8CF-E9F8-4E25-98F9-7AFFA81B8F2B}" vid="{DFA4B62C-CAD0-4B96-AE0B-E6C28D146A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237</TotalTime>
  <Words>519</Words>
  <Application>Microsoft Office PowerPoint</Application>
  <PresentationFormat>Widescreen</PresentationFormat>
  <Paragraphs>118</Paragraphs>
  <Slides>10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10</vt:i4>
      </vt:variant>
    </vt:vector>
  </HeadingPairs>
  <TitlesOfParts>
    <vt:vector size="17" baseType="lpstr">
      <vt:lpstr>Arial</vt:lpstr>
      <vt:lpstr>Calibri</vt:lpstr>
      <vt:lpstr>Century Gothic</vt:lpstr>
      <vt:lpstr>SF Pro Text</vt:lpstr>
      <vt:lpstr>Symbol</vt:lpstr>
      <vt:lpstr>Times New Roman</vt:lpstr>
      <vt:lpstr>Nordfyns Kommune</vt:lpstr>
      <vt:lpstr>Cafémøde I Morud</vt:lpstr>
      <vt:lpstr>Cafémøde i Morud</vt:lpstr>
      <vt:lpstr>Cafémøde i Morud</vt:lpstr>
      <vt:lpstr>Cafémøde i Morud</vt:lpstr>
      <vt:lpstr>Cafémøde i Morud</vt:lpstr>
      <vt:lpstr>Cafémøde i Morud</vt:lpstr>
      <vt:lpstr>Cafémøde i Morud</vt:lpstr>
      <vt:lpstr>Cafémøde i Morud</vt:lpstr>
      <vt:lpstr>Cafémøde i Morud</vt:lpstr>
      <vt:lpstr>Cafémøde i Morud</vt:lpstr>
    </vt:vector>
  </TitlesOfParts>
  <Company>Nordfyns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Cafémøde I Morud</dc:title>
  <dc:creator>Åse Nielsen</dc:creator>
  <cp:lastModifiedBy>Morten Hoff Grønvald</cp:lastModifiedBy>
  <cp:revision>28</cp:revision>
  <dcterms:created xsi:type="dcterms:W3CDTF">2024-03-08T10:13:17Z</dcterms:created>
  <dcterms:modified xsi:type="dcterms:W3CDTF">2024-03-11T15:35:07Z</dcterms:modified>
</cp:coreProperties>
</file>