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73" r:id="rId3"/>
    <p:sldId id="376" r:id="rId4"/>
    <p:sldId id="375" r:id="rId5"/>
    <p:sldId id="374" r:id="rId6"/>
  </p:sldIdLst>
  <p:sldSz cx="12192000" cy="6858000"/>
  <p:notesSz cx="6797675" cy="9926638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DFE5"/>
    <a:srgbClr val="E1E7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26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7EE93-E1F9-46E6-B6E3-4D485DA9A43D}" type="datetimeFigureOut">
              <a:rPr lang="da-DK" smtClean="0"/>
              <a:t>15-12-2022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9BEF6-1E7B-4C55-9DE5-9B47841403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1762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0ED6615-DC9B-4C68-A3A7-574E108A231E}"/>
              </a:ext>
            </a:extLst>
          </p:cNvPr>
          <p:cNvSpPr/>
          <p:nvPr userDrawn="1"/>
        </p:nvSpPr>
        <p:spPr bwMode="grayWhite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>
              <a:solidFill>
                <a:schemeClr val="bg1"/>
              </a:solidFill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4BBF4E9E-9E4E-42A2-9B91-EEFEC26256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18354" r="33029" b="4220"/>
          <a:stretch>
            <a:fillRect/>
          </a:stretch>
        </p:blipFill>
        <p:spPr>
          <a:xfrm rot="18009193">
            <a:off x="20092" y="-1862235"/>
            <a:ext cx="13082824" cy="12312879"/>
          </a:xfrm>
          <a:custGeom>
            <a:avLst/>
            <a:gdLst>
              <a:gd name="connsiteX0" fmla="*/ 13082824 w 13082824"/>
              <a:gd name="connsiteY0" fmla="*/ 8868009 h 12312879"/>
              <a:gd name="connsiteX1" fmla="*/ 7152814 w 13082824"/>
              <a:gd name="connsiteY1" fmla="*/ 12312879 h 12312879"/>
              <a:gd name="connsiteX2" fmla="*/ 0 w 13082824"/>
              <a:gd name="connsiteY2" fmla="*/ 0 h 12312879"/>
              <a:gd name="connsiteX3" fmla="*/ 7931208 w 13082824"/>
              <a:gd name="connsiteY3" fmla="*/ 0 h 1231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82824" h="12312879">
                <a:moveTo>
                  <a:pt x="13082824" y="8868009"/>
                </a:moveTo>
                <a:lnTo>
                  <a:pt x="7152814" y="12312879"/>
                </a:lnTo>
                <a:lnTo>
                  <a:pt x="0" y="0"/>
                </a:lnTo>
                <a:lnTo>
                  <a:pt x="7931208" y="0"/>
                </a:lnTo>
                <a:close/>
              </a:path>
            </a:pathLst>
          </a:cu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D9D29C4-CEEC-4261-8A6C-4A168D19D38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7635" y="6300596"/>
            <a:ext cx="1423055" cy="3665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41751-55C0-4F7B-AC65-F6A819708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0000" y="1123200"/>
            <a:ext cx="7200000" cy="23868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1B8ED-C395-4556-89E1-4B70764D027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3603600"/>
            <a:ext cx="7200000" cy="16560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tilføje undertitel, dato og mødested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87171-ED40-4B9A-9733-2C58AE138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569E-0D70-410E-BFA4-F68D08FED2D0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030FE-661F-4BBB-A3B0-2B8C97690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2715B-AB4D-4B70-9798-C72A6ECF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495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E2F3C-A56E-4261-A3E2-A692C12608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16371-C4C6-404C-88C1-E9C7F3BED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386A-C30E-4274-8326-64304AFDD754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534308-7E40-49C8-97AF-5430E8A0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A4B3DD-72D1-4C3C-99EB-E2544B2B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227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0F5028-9A93-4107-B556-83B71088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9595-0ADC-496B-961D-21005046B339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D1FC27-BB9C-4BB9-A3B7-23403A563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EC467-61E0-4055-979E-6D9CD79FF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5379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ast overskrift"/>
          <p:cNvSpPr txBox="1"/>
          <p:nvPr userDrawn="1"/>
        </p:nvSpPr>
        <p:spPr>
          <a:xfrm>
            <a:off x="539752" y="448713"/>
            <a:ext cx="11109321" cy="6501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1" noProof="1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TIPS &amp; TRICKS - DIN BRUGERGUIDE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1E86B7E7-F87D-4375-BAE3-34A81C5D0F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2" y="1798638"/>
            <a:ext cx="244891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TYPOGRAFIER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derefter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skifte fra et niveau til det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SHIFT+TAB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Forøg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Formindsk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listeniveau bruges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900" b="1" noProof="1">
                <a:latin typeface="+mn-lt"/>
                <a:cs typeface="Arial" panose="020B0604020202020204" pitchFamily="34" charset="0"/>
              </a:rPr>
              <a:t>TIP: Brug</a:t>
            </a:r>
            <a:r>
              <a:rPr lang="da-DK" sz="900" b="1" baseline="0" noProof="1">
                <a:latin typeface="+mn-lt"/>
                <a:cs typeface="Arial" panose="020B0604020202020204" pitchFamily="34" charset="0"/>
              </a:rPr>
              <a:t> bullet knappen</a:t>
            </a:r>
            <a:endParaRPr lang="da-DK" sz="900" b="1" noProof="1"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Fjern bullet for almindelig tekst.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bullet knappen for at sætte korrekt bullet igen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600" dirty="0">
                <a:latin typeface="+mn-lt"/>
                <a:cs typeface="Arial" panose="020B0604020202020204" pitchFamily="34" charset="0"/>
              </a:rPr>
              <a:t>SLIDES &amp; LAYOUTS</a:t>
            </a:r>
            <a: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menupunktet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Nyt Slide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 for at indsætte nyt slide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Ændre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pilen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ved siden af </a:t>
            </a:r>
            <a:r>
              <a:rPr lang="da-DK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få vist en dropdown menu af 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mulige slides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 Box 3">
            <a:extLst>
              <a:ext uri="{FF2B5EF4-FFF2-40B4-BE49-F238E27FC236}">
                <a16:creationId xmlns:a16="http://schemas.microsoft.com/office/drawing/2014/main" id="{F5D76AC5-956B-497C-88E2-05290D3AAF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98493" y="1798638"/>
            <a:ext cx="2448911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Nulstil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nulstille sidefod samt placering, størrelse og formatering af pladsholdere til layoutets oprindelige design i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BILLEDER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På slides med billedpladsholder,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ikonet og 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Beskær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Beskær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ændre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billedets fokus/størrelse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trækker i billedets hjørner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TIP: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Hvis du sletter billedet og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indsætter et nyt, kan billedet lægge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sig foran tekst og grafik. Hvis dette sker, højreklik på billedet og 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Placer bagest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460FBAEE-DC7E-44A6-BEA8-1DCAE4DE77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076214" y="1798638"/>
            <a:ext cx="2713706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SIDEHOVED &amp; -FOD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Gør dette som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det sidste i din præsentation, så ændringerne slår igennem på alle slides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Sidehoved og Sidefod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 fanen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Anvend på alle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Anvend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hvis det kun skal være på et enkelt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HJÆLPELINJER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Vis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og sæt hak ved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TIP: Alt + F9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hurtig visning af hjælpelinjer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Mac: </a:t>
            </a:r>
            <a:r>
              <a:rPr lang="da-DK" sz="900" b="0" i="0" dirty="0">
                <a:solidFill>
                  <a:srgbClr val="333333"/>
                </a:solidFill>
                <a:effectLst/>
                <a:latin typeface="SF Pro Text"/>
              </a:rPr>
              <a:t>⌘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+ option + ctrl + G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16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COPY/PASTE INDHOLD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har 2 muligheder, når du kopierer gammelt indhold over i din nye præsentation: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Best practice: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Opret et slide i din nye præsentation og kopier ét indholdselement ad gangen (fx kopier al tekst fra én tekstboks)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kopier et helt slide over i din nye præsentation og vælg derefter et passende layout . Husk at slette de gamle, forkerte layouts (gå i Vis &gt; Slidemaster og slet dem)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E7B73ADD-C9A2-4CC9-B9B1-829AB8120F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01721" y="3690598"/>
            <a:ext cx="257143" cy="2857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4E7EF11-FB06-4FF3-89B6-C9C7B40D4D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901" t="45142" r="62601" b="9046"/>
          <a:stretch/>
        </p:blipFill>
        <p:spPr>
          <a:xfrm>
            <a:off x="6882907" y="3046857"/>
            <a:ext cx="341204" cy="321707"/>
          </a:xfrm>
          <a:prstGeom prst="rect">
            <a:avLst/>
          </a:prstGeom>
        </p:spPr>
      </p:pic>
      <p:pic>
        <p:nvPicPr>
          <p:cNvPr id="33" name="Billede 1">
            <a:extLst>
              <a:ext uri="{FF2B5EF4-FFF2-40B4-BE49-F238E27FC236}">
                <a16:creationId xmlns:a16="http://schemas.microsoft.com/office/drawing/2014/main" id="{58944A03-80A9-4768-89E7-4E910EFFBC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01721" y="4709030"/>
            <a:ext cx="308589" cy="528030"/>
          </a:xfrm>
          <a:prstGeom prst="rect">
            <a:avLst/>
          </a:prstGeom>
        </p:spPr>
      </p:pic>
      <p:pic>
        <p:nvPicPr>
          <p:cNvPr id="35" name="Billede 4">
            <a:extLst>
              <a:ext uri="{FF2B5EF4-FFF2-40B4-BE49-F238E27FC236}">
                <a16:creationId xmlns:a16="http://schemas.microsoft.com/office/drawing/2014/main" id="{51BFC2D6-78F9-4DE9-9EA2-2262FCDF4E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031"/>
          <a:stretch/>
        </p:blipFill>
        <p:spPr>
          <a:xfrm>
            <a:off x="6882907" y="2096359"/>
            <a:ext cx="496606" cy="172842"/>
          </a:xfrm>
          <a:prstGeom prst="rect">
            <a:avLst/>
          </a:prstGeom>
        </p:spPr>
      </p:pic>
      <p:pic>
        <p:nvPicPr>
          <p:cNvPr id="36" name="Billede 5">
            <a:extLst>
              <a:ext uri="{FF2B5EF4-FFF2-40B4-BE49-F238E27FC236}">
                <a16:creationId xmlns:a16="http://schemas.microsoft.com/office/drawing/2014/main" id="{EBC4A3E5-1D15-4741-BFC6-17ACF4D5CD3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882907" y="3725002"/>
            <a:ext cx="366043" cy="48043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C19287C-813E-4966-89A1-64D6247DEA8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901721" y="2932557"/>
            <a:ext cx="457143" cy="25714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07658DD-99CF-4B02-82C0-E6D1C908CA1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901721" y="5386798"/>
            <a:ext cx="475428" cy="17676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35803521-009F-447D-8D16-21D9EADF441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717337" y="2327954"/>
            <a:ext cx="440195" cy="543366"/>
          </a:xfrm>
          <a:prstGeom prst="rect">
            <a:avLst/>
          </a:prstGeom>
        </p:spPr>
      </p:pic>
      <p:sp>
        <p:nvSpPr>
          <p:cNvPr id="14" name="Date Placeholder 6" hidden="1">
            <a:extLst>
              <a:ext uri="{FF2B5EF4-FFF2-40B4-BE49-F238E27FC236}">
                <a16:creationId xmlns:a16="http://schemas.microsoft.com/office/drawing/2014/main" id="{E4FD2B6E-39A9-4094-A5FF-CBA180265C06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FD4C73C-8753-43A5-A0BE-9AE993FAC030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15" name="Footer Placeholder 8" hidden="1">
            <a:extLst>
              <a:ext uri="{FF2B5EF4-FFF2-40B4-BE49-F238E27FC236}">
                <a16:creationId xmlns:a16="http://schemas.microsoft.com/office/drawing/2014/main" id="{AAFF8183-88DB-4217-8B14-93C3A2F3C63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6" name="Slide Number Placeholder 10" hidden="1">
            <a:extLst>
              <a:ext uri="{FF2B5EF4-FFF2-40B4-BE49-F238E27FC236}">
                <a16:creationId xmlns:a16="http://schemas.microsoft.com/office/drawing/2014/main" id="{2ECA3156-EAFA-499A-BDD3-C3FE309B57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8023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Brug ikke layouts efter dette &gt;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da-DK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4400" b="0" noProof="0" dirty="0">
                <a:solidFill>
                  <a:schemeClr val="bg1"/>
                </a:solidFill>
              </a:rPr>
              <a:t>Hvis du ser andre </a:t>
            </a:r>
            <a:r>
              <a:rPr lang="da-DK" sz="4400" b="1" i="1" noProof="0" dirty="0">
                <a:solidFill>
                  <a:schemeClr val="bg1"/>
                </a:solidFill>
              </a:rPr>
              <a:t>layouts efter dette,</a:t>
            </a:r>
            <a:r>
              <a:rPr lang="da-DK" sz="4400" b="0" i="0" noProof="0" dirty="0">
                <a:solidFill>
                  <a:schemeClr val="bg1"/>
                </a:solidFill>
              </a:rPr>
              <a:t/>
            </a:r>
            <a:br>
              <a:rPr lang="da-DK" sz="4400" b="0" i="0" noProof="0" dirty="0">
                <a:solidFill>
                  <a:schemeClr val="bg1"/>
                </a:solidFill>
              </a:rPr>
            </a:br>
            <a:r>
              <a:rPr lang="da-DK" sz="4400" b="0" noProof="0" dirty="0">
                <a:solidFill>
                  <a:schemeClr val="bg1"/>
                </a:solidFill>
              </a:rPr>
              <a:t>brug dem ikke. Disse layouts </a:t>
            </a:r>
            <a:r>
              <a:rPr lang="da-DK" sz="4400" b="1" i="1" u="none" noProof="0" dirty="0">
                <a:solidFill>
                  <a:schemeClr val="bg1"/>
                </a:solidFill>
              </a:rPr>
              <a:t>tilhører ikke </a:t>
            </a:r>
            <a:r>
              <a:rPr lang="da-DK" sz="4400" b="0" i="0" u="none" noProof="0" dirty="0">
                <a:solidFill>
                  <a:schemeClr val="bg1"/>
                </a:solidFill>
              </a:rPr>
              <a:t>vores </a:t>
            </a:r>
            <a:r>
              <a:rPr lang="da-DK" sz="4400" b="0" i="0" u="none" noProof="1">
                <a:solidFill>
                  <a:schemeClr val="bg1"/>
                </a:solidFill>
              </a:rPr>
              <a:t>corporate</a:t>
            </a:r>
            <a:r>
              <a:rPr lang="da-DK" sz="4400" b="0" noProof="0" dirty="0">
                <a:solidFill>
                  <a:schemeClr val="bg1"/>
                </a:solidFill>
              </a:rPr>
              <a:t>skabelon.</a:t>
            </a:r>
            <a:r>
              <a:rPr lang="da-DK" sz="2800" b="0" noProof="0" dirty="0">
                <a:solidFill>
                  <a:schemeClr val="bg1"/>
                </a:solidFill>
              </a:rPr>
              <a:t/>
            </a:r>
            <a:br>
              <a:rPr lang="da-DK" sz="2800" b="0" noProof="0" dirty="0">
                <a:solidFill>
                  <a:schemeClr val="bg1"/>
                </a:solidFill>
              </a:rPr>
            </a:br>
            <a:r>
              <a:rPr lang="da-DK" sz="2800" b="0" noProof="0" dirty="0">
                <a:solidFill>
                  <a:schemeClr val="bg1"/>
                </a:solidFill>
              </a:rPr>
              <a:t/>
            </a:r>
            <a:br>
              <a:rPr lang="da-DK" sz="2800" b="0" noProof="0" dirty="0">
                <a:solidFill>
                  <a:schemeClr val="bg1"/>
                </a:solidFill>
              </a:rPr>
            </a:br>
            <a:endParaRPr lang="da-DK" sz="2800" b="0" noProof="0" dirty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72536" y="2986685"/>
            <a:ext cx="101523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10000" b="1" i="1" noProof="0" dirty="0">
                <a:solidFill>
                  <a:schemeClr val="bg1"/>
                </a:solidFill>
              </a:rPr>
              <a:t>Brug dem ikke </a:t>
            </a:r>
            <a:endParaRPr lang="da-DK" sz="10000" b="1" i="1" noProof="0" dirty="0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Pga. PowerPoints standard Kopier/Indsæt funktionalitet kan ekstra uønskede layouts forekomme.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OBS! Layouts efter dette kan indeholde potentiel fortrolig information.</a:t>
            </a:r>
            <a:r>
              <a:rPr lang="da-DK" sz="1800" b="0" noProof="0" dirty="0">
                <a:solidFill>
                  <a:schemeClr val="bg1"/>
                </a:solidFill>
              </a:rPr>
              <a:t/>
            </a:r>
            <a:br>
              <a:rPr lang="da-DK" sz="1800" b="0" noProof="0" dirty="0">
                <a:solidFill>
                  <a:schemeClr val="bg1"/>
                </a:solidFill>
              </a:rPr>
            </a:br>
            <a:endParaRPr lang="da-DK" sz="1800" b="0" noProof="0" dirty="0">
              <a:solidFill>
                <a:schemeClr val="bg1"/>
              </a:solidFill>
            </a:endParaRP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64CEB7DD-E8FE-47C7-8823-750A10754EB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C8DF2BFD-8C9C-4D15-8D78-C680E7B62D0D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06739825-D1B6-4F3A-8216-BA5B32BD19E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A2244AC4-18E1-41D9-B6D4-4D2415BE8C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8256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6988-17D0-4346-8C1E-6D716C18B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01BDC0C-9371-4199-AC7E-4E87AE48C7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800225"/>
            <a:ext cx="11112500" cy="43227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7DA7A-AA15-49DA-B313-1616910C0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F8C0-A11C-4994-A72B-2A5BFEA2B1CA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5DE7-3E09-4BD2-BAC8-559E1E36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955E4-3C3A-4150-9EE4-FCCF9B77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9000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D2520F0-940D-420B-AF22-BC105A7041B5}"/>
              </a:ext>
            </a:extLst>
          </p:cNvPr>
          <p:cNvSpPr/>
          <p:nvPr userDrawn="1"/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>
              <a:solidFill>
                <a:schemeClr val="bg1"/>
              </a:solidFill>
            </a:endParaRPr>
          </a:p>
        </p:txBody>
      </p:sp>
      <p:sp>
        <p:nvSpPr>
          <p:cNvPr id="7" name="Picture Placeholder 37">
            <a:extLst>
              <a:ext uri="{FF2B5EF4-FFF2-40B4-BE49-F238E27FC236}">
                <a16:creationId xmlns:a16="http://schemas.microsoft.com/office/drawing/2014/main" id="{80EFD495-7B8B-48D9-A8CB-F051C83D1B4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25386" y="-1"/>
            <a:ext cx="8567815" cy="6861600"/>
          </a:xfrm>
          <a:custGeom>
            <a:avLst/>
            <a:gdLst>
              <a:gd name="connsiteX0" fmla="*/ 5579658 w 8567815"/>
              <a:gd name="connsiteY0" fmla="*/ 0 h 6861600"/>
              <a:gd name="connsiteX1" fmla="*/ 8567815 w 8567815"/>
              <a:gd name="connsiteY1" fmla="*/ 0 h 6861600"/>
              <a:gd name="connsiteX2" fmla="*/ 8567815 w 8567815"/>
              <a:gd name="connsiteY2" fmla="*/ 6861600 h 6861600"/>
              <a:gd name="connsiteX3" fmla="*/ 0 w 8567815"/>
              <a:gd name="connsiteY3" fmla="*/ 6861600 h 6861600"/>
              <a:gd name="connsiteX4" fmla="*/ 293063 w 8567815"/>
              <a:gd name="connsiteY4" fmla="*/ 6557665 h 6861600"/>
              <a:gd name="connsiteX5" fmla="*/ 2072799 w 8567815"/>
              <a:gd name="connsiteY5" fmla="*/ 4588457 h 6861600"/>
              <a:gd name="connsiteX6" fmla="*/ 5547711 w 8567815"/>
              <a:gd name="connsiteY6" fmla="*/ 48439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67815" h="6861600">
                <a:moveTo>
                  <a:pt x="5579658" y="0"/>
                </a:moveTo>
                <a:lnTo>
                  <a:pt x="8567815" y="0"/>
                </a:lnTo>
                <a:lnTo>
                  <a:pt x="8567815" y="6861600"/>
                </a:lnTo>
                <a:lnTo>
                  <a:pt x="0" y="6861600"/>
                </a:lnTo>
                <a:lnTo>
                  <a:pt x="293063" y="6557665"/>
                </a:lnTo>
                <a:cubicBezTo>
                  <a:pt x="884729" y="5936024"/>
                  <a:pt x="1480446" y="5277867"/>
                  <a:pt x="2072799" y="4588457"/>
                </a:cubicBezTo>
                <a:cubicBezTo>
                  <a:pt x="3405593" y="3037286"/>
                  <a:pt x="4579408" y="1493101"/>
                  <a:pt x="5547711" y="48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72000" rIns="72000" anchor="ctr">
            <a:noAutofit/>
          </a:bodyPr>
          <a:lstStyle>
            <a:lvl1pPr marL="0" indent="0" algn="r">
              <a:buNone/>
              <a:defRPr sz="1200"/>
            </a:lvl1pPr>
          </a:lstStyle>
          <a:p>
            <a:r>
              <a:rPr lang="da-DK" dirty="0"/>
              <a:t>Klik for at tilføje billede. </a:t>
            </a:r>
            <a:br>
              <a:rPr lang="da-DK" dirty="0"/>
            </a:br>
            <a:r>
              <a:rPr lang="da-DK" dirty="0"/>
              <a:t>Du kan ændre udsnit ved at højreklikke </a:t>
            </a:r>
            <a:br>
              <a:rPr lang="da-DK" dirty="0"/>
            </a:br>
            <a:r>
              <a:rPr lang="da-DK" dirty="0"/>
              <a:t>på billedet og vælge Beskær. </a:t>
            </a:r>
            <a:br>
              <a:rPr lang="da-DK" dirty="0"/>
            </a:br>
            <a:r>
              <a:rPr lang="da-DK" dirty="0"/>
              <a:t>Ændr udsnit ved at rykke på billedet med musen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A567142-8F31-4E61-923E-52FF6D87120B}"/>
              </a:ext>
            </a:extLst>
          </p:cNvPr>
          <p:cNvSpPr/>
          <p:nvPr userDrawn="1"/>
        </p:nvSpPr>
        <p:spPr>
          <a:xfrm rot="2393657">
            <a:off x="5766589" y="-1176456"/>
            <a:ext cx="3125860" cy="2580187"/>
          </a:xfrm>
          <a:custGeom>
            <a:avLst/>
            <a:gdLst>
              <a:gd name="connsiteX0" fmla="*/ 2929004 w 3125860"/>
              <a:gd name="connsiteY0" fmla="*/ 0 h 2580187"/>
              <a:gd name="connsiteX1" fmla="*/ 2935560 w 3125860"/>
              <a:gd name="connsiteY1" fmla="*/ 57651 h 2580187"/>
              <a:gd name="connsiteX2" fmla="*/ 3101337 w 3125860"/>
              <a:gd name="connsiteY2" fmla="*/ 2085762 h 2580187"/>
              <a:gd name="connsiteX3" fmla="*/ 3125860 w 3125860"/>
              <a:gd name="connsiteY3" fmla="*/ 2564179 h 2580187"/>
              <a:gd name="connsiteX4" fmla="*/ 2912334 w 3125860"/>
              <a:gd name="connsiteY4" fmla="*/ 2572622 h 2580187"/>
              <a:gd name="connsiteX5" fmla="*/ 2333989 w 3125860"/>
              <a:gd name="connsiteY5" fmla="*/ 2580187 h 2580187"/>
              <a:gd name="connsiteX6" fmla="*/ 132224 w 3125860"/>
              <a:gd name="connsiteY6" fmla="*/ 2465032 h 2580187"/>
              <a:gd name="connsiteX7" fmla="*/ 0 w 3125860"/>
              <a:gd name="connsiteY7" fmla="*/ 2448532 h 258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25860" h="2580187">
                <a:moveTo>
                  <a:pt x="2929004" y="0"/>
                </a:moveTo>
                <a:lnTo>
                  <a:pt x="2935560" y="57651"/>
                </a:lnTo>
                <a:cubicBezTo>
                  <a:pt x="3004431" y="706187"/>
                  <a:pt x="3060107" y="1383997"/>
                  <a:pt x="3101337" y="2085762"/>
                </a:cubicBezTo>
                <a:lnTo>
                  <a:pt x="3125860" y="2564179"/>
                </a:lnTo>
                <a:lnTo>
                  <a:pt x="2912334" y="2572622"/>
                </a:lnTo>
                <a:cubicBezTo>
                  <a:pt x="2722179" y="2577624"/>
                  <a:pt x="2529239" y="2580187"/>
                  <a:pt x="2333989" y="2580187"/>
                </a:cubicBezTo>
                <a:cubicBezTo>
                  <a:pt x="1552989" y="2580187"/>
                  <a:pt x="808958" y="2539183"/>
                  <a:pt x="132224" y="2465032"/>
                </a:cubicBezTo>
                <a:lnTo>
                  <a:pt x="0" y="2448532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ctr">
            <a:noAutofit/>
          </a:bodyPr>
          <a:lstStyle/>
          <a:p>
            <a:pPr algn="ctr"/>
            <a:endParaRPr lang="da-DK" sz="2000" noProof="0" dirty="0" err="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F44F4A75-558B-4B9B-949E-616627EAD7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635" y="6300596"/>
            <a:ext cx="1423055" cy="3665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ED8315-1228-409C-BE3D-CAD21C613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1123200"/>
            <a:ext cx="7200000" cy="2386800"/>
          </a:xfrm>
        </p:spPr>
        <p:txBody>
          <a:bodyPr anchor="b"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9F164C6-A283-4095-B7E8-F4A33F3F94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3603600"/>
            <a:ext cx="7200000" cy="16560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tilføje undertitel, dato og mødested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198B15-A446-4EF4-83D3-58387FF2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CAEA569E-0D70-410E-BFA4-F68D08FED2D0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4E1D9E6-FB45-444F-B158-BBA6EFEDE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5288336-1F7E-43EA-8098-D092112BE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804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d livsbå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B1373E-2DC2-400B-920B-671AF51714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1775032">
            <a:off x="-716012" y="-1568894"/>
            <a:ext cx="13624023" cy="9995788"/>
          </a:xfrm>
          <a:custGeom>
            <a:avLst/>
            <a:gdLst>
              <a:gd name="connsiteX0" fmla="*/ 13624023 w 13624023"/>
              <a:gd name="connsiteY0" fmla="*/ 6584004 h 9995788"/>
              <a:gd name="connsiteX1" fmla="*/ 1919129 w 13624023"/>
              <a:gd name="connsiteY1" fmla="*/ 9995788 h 9995788"/>
              <a:gd name="connsiteX2" fmla="*/ 0 w 13624023"/>
              <a:gd name="connsiteY2" fmla="*/ 3411784 h 9995788"/>
              <a:gd name="connsiteX3" fmla="*/ 11704894 w 13624023"/>
              <a:gd name="connsiteY3" fmla="*/ 0 h 9995788"/>
              <a:gd name="connsiteX4" fmla="*/ 12856372 w 13624023"/>
              <a:gd name="connsiteY4" fmla="*/ 3950402 h 999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24023" h="9995788">
                <a:moveTo>
                  <a:pt x="13624023" y="6584004"/>
                </a:moveTo>
                <a:lnTo>
                  <a:pt x="1919129" y="9995788"/>
                </a:lnTo>
                <a:lnTo>
                  <a:pt x="0" y="3411784"/>
                </a:lnTo>
                <a:lnTo>
                  <a:pt x="11704894" y="0"/>
                </a:lnTo>
                <a:lnTo>
                  <a:pt x="12856372" y="395040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ED8315-1228-409C-BE3D-CAD21C613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1123200"/>
            <a:ext cx="7200000" cy="2386800"/>
          </a:xfrm>
        </p:spPr>
        <p:txBody>
          <a:bodyPr anchor="b"/>
          <a:lstStyle>
            <a:lvl1pPr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9F164C6-A283-4095-B7E8-F4A33F3F94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3603600"/>
            <a:ext cx="7200000" cy="16560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tilføje undertitel, dato og mødested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5C1345B-921E-493A-B4D7-B12DB51F6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CAEA569E-0D70-410E-BFA4-F68D08FED2D0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5C2E648-D340-40D7-BD22-640AA20D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2992462-A256-4AB1-8335-82604FC3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7222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B1373E-2DC2-400B-920B-671AF51714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1775032">
            <a:off x="-716012" y="-1568894"/>
            <a:ext cx="13624023" cy="9995788"/>
          </a:xfrm>
          <a:custGeom>
            <a:avLst/>
            <a:gdLst>
              <a:gd name="connsiteX0" fmla="*/ 13624023 w 13624023"/>
              <a:gd name="connsiteY0" fmla="*/ 6584004 h 9995788"/>
              <a:gd name="connsiteX1" fmla="*/ 1919129 w 13624023"/>
              <a:gd name="connsiteY1" fmla="*/ 9995788 h 9995788"/>
              <a:gd name="connsiteX2" fmla="*/ 0 w 13624023"/>
              <a:gd name="connsiteY2" fmla="*/ 3411784 h 9995788"/>
              <a:gd name="connsiteX3" fmla="*/ 11704894 w 13624023"/>
              <a:gd name="connsiteY3" fmla="*/ 0 h 9995788"/>
              <a:gd name="connsiteX4" fmla="*/ 12856372 w 13624023"/>
              <a:gd name="connsiteY4" fmla="*/ 3950402 h 999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24023" h="9995788">
                <a:moveTo>
                  <a:pt x="13624023" y="6584004"/>
                </a:moveTo>
                <a:lnTo>
                  <a:pt x="1919129" y="9995788"/>
                </a:lnTo>
                <a:lnTo>
                  <a:pt x="0" y="3411784"/>
                </a:lnTo>
                <a:lnTo>
                  <a:pt x="11704894" y="0"/>
                </a:lnTo>
                <a:lnTo>
                  <a:pt x="12856372" y="3950402"/>
                </a:lnTo>
                <a:close/>
              </a:path>
            </a:pathLst>
          </a:cu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7AD33B1-E409-40E3-87B7-BC28FED00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CF53E-B873-45E8-985E-14FD7580108A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938E236-808A-4C73-A3FA-C4FA17A4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835DC3-191A-49CA-B274-9E70F7E2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572CCD1-DC1C-4031-9120-5F1881890C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program overskrift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6B9CA1A-AE4F-4163-9154-A372229DF0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798638"/>
            <a:ext cx="11114088" cy="4519612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/>
            </a:lvl1pPr>
            <a:lvl2pPr marL="0" indent="0">
              <a:buFont typeface="Arial" panose="020B0604020202020204" pitchFamily="34" charset="0"/>
              <a:buChar char="​"/>
              <a:defRPr sz="2000" b="1">
                <a:solidFill>
                  <a:schemeClr val="accent2"/>
                </a:solidFill>
              </a:defRPr>
            </a:lvl2pPr>
            <a:lvl3pPr marL="0" indent="0">
              <a:buFont typeface="Arial" panose="020B0604020202020204" pitchFamily="34" charset="0"/>
              <a:buChar char="​"/>
              <a:defRPr sz="2000"/>
            </a:lvl3pPr>
            <a:lvl4pPr>
              <a:defRPr sz="2000">
                <a:latin typeface="+mn-lt"/>
              </a:defRPr>
            </a:lvl4pPr>
            <a:lvl5pPr>
              <a:defRPr sz="2000"/>
            </a:lvl5pPr>
            <a:lvl6pPr marL="0" indent="0">
              <a:buFont typeface="Arial" panose="020B0604020202020204" pitchFamily="34" charset="0"/>
              <a:buChar char="​"/>
              <a:defRPr sz="2000" b="1">
                <a:solidFill>
                  <a:schemeClr val="accent2"/>
                </a:solidFill>
                <a:latin typeface="+mn-lt"/>
              </a:defRPr>
            </a:lvl6pPr>
            <a:lvl7pPr marL="0" indent="0"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+mn-lt"/>
              </a:defRPr>
            </a:lvl7pPr>
            <a:lvl8pPr marL="0" indent="0">
              <a:buFont typeface="Arial" panose="020B0604020202020204" pitchFamily="34" charset="0"/>
              <a:buChar char="​"/>
              <a:defRPr sz="2000" b="1">
                <a:solidFill>
                  <a:schemeClr val="accent1"/>
                </a:solidFill>
                <a:latin typeface="+mn-lt"/>
              </a:defRPr>
            </a:lvl8pPr>
            <a:lvl9pPr marL="0" indent="0">
              <a:buFont typeface="Arial" panose="020B0604020202020204" pitchFamily="34" charset="0"/>
              <a:buChar char="​"/>
              <a:defRPr sz="2000">
                <a:latin typeface="+mn-lt"/>
              </a:defRPr>
            </a:lvl9pPr>
          </a:lstStyle>
          <a:p>
            <a:pPr lvl="0"/>
            <a:r>
              <a:rPr lang="da-DK" dirty="0"/>
              <a:t>Klik for at tilføje punkt (Enter+TAB for næste tekst Niveau, SHIFT+TAB for at gå tilbage I niveauer)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6207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6988-17D0-4346-8C1E-6D716C18B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5A235E8-1403-43E2-A556-9D125C42D71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9750" y="1800225"/>
            <a:ext cx="11112500" cy="43227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7DA7A-AA15-49DA-B313-1616910C0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AF0C-7A07-420C-8BC6-FDCFA470A1EC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5DE7-3E09-4BD2-BAC8-559E1E36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955E4-3C3A-4150-9EE4-FCCF9B77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24136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sobjekt med livsbå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3A751DF-3E58-4DE4-885F-64C89882B7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1775032">
            <a:off x="-716012" y="-1568894"/>
            <a:ext cx="13624023" cy="9995788"/>
          </a:xfrm>
          <a:custGeom>
            <a:avLst/>
            <a:gdLst>
              <a:gd name="connsiteX0" fmla="*/ 13624023 w 13624023"/>
              <a:gd name="connsiteY0" fmla="*/ 6584004 h 9995788"/>
              <a:gd name="connsiteX1" fmla="*/ 1919129 w 13624023"/>
              <a:gd name="connsiteY1" fmla="*/ 9995788 h 9995788"/>
              <a:gd name="connsiteX2" fmla="*/ 0 w 13624023"/>
              <a:gd name="connsiteY2" fmla="*/ 3411784 h 9995788"/>
              <a:gd name="connsiteX3" fmla="*/ 11704894 w 13624023"/>
              <a:gd name="connsiteY3" fmla="*/ 0 h 9995788"/>
              <a:gd name="connsiteX4" fmla="*/ 12856372 w 13624023"/>
              <a:gd name="connsiteY4" fmla="*/ 3950402 h 999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24023" h="9995788">
                <a:moveTo>
                  <a:pt x="13624023" y="6584004"/>
                </a:moveTo>
                <a:lnTo>
                  <a:pt x="1919129" y="9995788"/>
                </a:lnTo>
                <a:lnTo>
                  <a:pt x="0" y="3411784"/>
                </a:lnTo>
                <a:lnTo>
                  <a:pt x="11704894" y="0"/>
                </a:lnTo>
                <a:lnTo>
                  <a:pt x="12856372" y="395040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EA6988-17D0-4346-8C1E-6D716C18B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5A235E8-1403-43E2-A556-9D125C42D71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9750" y="1800225"/>
            <a:ext cx="11112500" cy="43227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7DA7A-AA15-49DA-B313-1616910C0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59BE-35D5-4D6C-AB0F-105713034D32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5DE7-3E09-4BD2-BAC8-559E1E36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955E4-3C3A-4150-9EE4-FCCF9B77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3967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F3C89-BD5B-4C85-8A9B-1ADCC7E447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2AD49-A1ED-483F-8B81-256EF153457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0000" y="1800000"/>
            <a:ext cx="5374800" cy="432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839C9-78C9-4441-922D-72C547F2A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4800" y="1800000"/>
            <a:ext cx="5374800" cy="4323600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65E5F-026E-4C48-9C0C-E69161D2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0F4B-1054-491B-A30A-DD041E43ACD0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4DE54-61E7-45D5-8198-0292935C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9C09E-B3B1-44CF-9C10-37F4B834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115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">
            <a:extLst>
              <a:ext uri="{FF2B5EF4-FFF2-40B4-BE49-F238E27FC236}">
                <a16:creationId xmlns:a16="http://schemas.microsoft.com/office/drawing/2014/main" id="{E5E730B3-F47A-4C5A-B27C-577505516ADE}"/>
              </a:ext>
            </a:extLst>
          </p:cNvPr>
          <p:cNvSpPr/>
          <p:nvPr userDrawn="1"/>
        </p:nvSpPr>
        <p:spPr bwMode="ltGray">
          <a:xfrm>
            <a:off x="0" y="0"/>
            <a:ext cx="1219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94CBCF76-0617-4704-A3C7-FD709D7162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635" y="6300596"/>
            <a:ext cx="1423055" cy="3665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AADE6A-549D-4615-B401-274A0F94B0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2235600"/>
            <a:ext cx="11109600" cy="2386800"/>
          </a:xfrm>
        </p:spPr>
        <p:txBody>
          <a:bodyPr anchor="ctr" anchorCtr="0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pause </a:t>
            </a:r>
            <a:br>
              <a:rPr lang="da-DK" dirty="0"/>
            </a:br>
            <a:r>
              <a:rPr lang="da-DK" dirty="0"/>
              <a:t>eller skilleside tekst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EA7A8D-E8CF-47C6-BF3E-176E7EC7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6BB-DFC2-44BF-BECE-216A067F88A4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0E6FC0-20C8-46D8-9511-F176BBE9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FBACB-D88F-4CDF-B3CB-1967030F0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3808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68D209-CA4A-4BD2-9137-7480D11D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13200" cy="115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0FF54-893A-4E5B-8DDC-88A52FFC4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11113200" cy="4323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33AA0-8874-454F-B50C-F72A515A6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CC6E464B-3592-43AC-943C-B1AB03304629}" type="datetime1">
              <a:rPr lang="en-US" smtClean="0"/>
              <a:t>12/15/2022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D7698-AFF1-4C32-9254-539F9EF9E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36400" y="6490800"/>
            <a:ext cx="5162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C229F-F134-4EFB-B89E-085F79F9D5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8800" y="6490800"/>
            <a:ext cx="55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364D3A-C782-4391-A11E-3715645D7C5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6303780"/>
            <a:ext cx="1417451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8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63" r:id="rId5"/>
    <p:sldLayoutId id="2147483660" r:id="rId6"/>
    <p:sldLayoutId id="2147483664" r:id="rId7"/>
    <p:sldLayoutId id="2147483652" r:id="rId8"/>
    <p:sldLayoutId id="2147483665" r:id="rId9"/>
    <p:sldLayoutId id="2147483654" r:id="rId10"/>
    <p:sldLayoutId id="2147483655" r:id="rId11"/>
    <p:sldLayoutId id="2147483666" r:id="rId12"/>
    <p:sldLayoutId id="2147483667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2000" b="1" kern="1200">
          <a:solidFill>
            <a:schemeClr val="accent2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b="1" kern="1200">
          <a:solidFill>
            <a:schemeClr val="accent2"/>
          </a:solidFill>
          <a:latin typeface="+mj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​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8" userDrawn="1">
          <p15:clr>
            <a:srgbClr val="F26B43"/>
          </p15:clr>
        </p15:guide>
        <p15:guide id="2" pos="7342" userDrawn="1">
          <p15:clr>
            <a:srgbClr val="F26B43"/>
          </p15:clr>
        </p15:guide>
        <p15:guide id="3" orient="horz" pos="1067" userDrawn="1">
          <p15:clr>
            <a:srgbClr val="F26B43"/>
          </p15:clr>
        </p15:guide>
        <p15:guide id="4" orient="horz" pos="1133" userDrawn="1">
          <p15:clr>
            <a:srgbClr val="F26B43"/>
          </p15:clr>
        </p15:guide>
        <p15:guide id="5" orient="horz" pos="339" userDrawn="1">
          <p15:clr>
            <a:srgbClr val="F26B43"/>
          </p15:clr>
        </p15:guide>
        <p15:guide id="6" orient="horz" pos="397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sparenergi.dk/forbruger/boligen/raadgiv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F04FB7-39C4-49BE-9B3F-A2AD913B9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999" y="1123200"/>
            <a:ext cx="8142183" cy="2386800"/>
          </a:xfrm>
        </p:spPr>
        <p:txBody>
          <a:bodyPr/>
          <a:lstStyle/>
          <a:p>
            <a:r>
              <a:rPr lang="da-DK" sz="5400" dirty="0" smtClean="0"/>
              <a:t>Møde om udfasning af olie og gas</a:t>
            </a:r>
            <a:br>
              <a:rPr lang="da-DK" sz="5400" dirty="0" smtClean="0"/>
            </a:br>
            <a:r>
              <a:rPr lang="da-DK" sz="3600" dirty="0" smtClean="0"/>
              <a:t>Nordfyns Efterskole</a:t>
            </a:r>
            <a:endParaRPr lang="da-DK" sz="36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F3E0F98-5D24-47AA-801E-EBEACB96B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15. december 2022</a:t>
            </a:r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76C6A-4208-4DC3-A9E5-C35FC297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DA4CF-209B-4296-8F4D-6600FD8E7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004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AGENDA</a:t>
            </a:r>
            <a:br>
              <a:rPr lang="da-DK" dirty="0" smtClean="0"/>
            </a:br>
            <a:r>
              <a:rPr lang="da-DK" dirty="0" smtClean="0"/>
              <a:t>Møde om udfasning af olie og gas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539750" y="1800225"/>
            <a:ext cx="11112500" cy="4417695"/>
          </a:xfrm>
        </p:spPr>
        <p:txBody>
          <a:bodyPr/>
          <a:lstStyle/>
          <a:p>
            <a:pPr marL="0" indent="0">
              <a:buNone/>
            </a:pPr>
            <a:r>
              <a:rPr lang="da-DK" dirty="0" smtClean="0"/>
              <a:t>- For ejendomsejere med ejendomme, som ligger i potentielle fjernvarmeområder</a:t>
            </a:r>
          </a:p>
          <a:p>
            <a:pPr marL="0" indent="0">
              <a:buNone/>
            </a:pPr>
            <a:endParaRPr lang="da-DK" dirty="0"/>
          </a:p>
          <a:p>
            <a:pPr marL="457200" indent="-457200">
              <a:buAutoNum type="arabicPeriod"/>
            </a:pPr>
            <a:r>
              <a:rPr lang="da-DK" sz="1600" dirty="0" smtClean="0"/>
              <a:t>Velkommen og præsentation af program /v. Henrik Boesen, Nordfyns </a:t>
            </a:r>
            <a:r>
              <a:rPr lang="da-DK" sz="1600" dirty="0" smtClean="0"/>
              <a:t>Kommune</a:t>
            </a:r>
          </a:p>
          <a:p>
            <a:pPr marL="457200" indent="-457200">
              <a:buAutoNum type="arabicPeriod"/>
            </a:pPr>
            <a:r>
              <a:rPr lang="da-DK" sz="1600" dirty="0" smtClean="0"/>
              <a:t>Nordfyns </a:t>
            </a:r>
            <a:r>
              <a:rPr lang="da-DK" sz="1600" dirty="0" smtClean="0"/>
              <a:t>Kommunes varmeplan /v. </a:t>
            </a:r>
            <a:r>
              <a:rPr lang="da-DK" sz="1600" dirty="0" smtClean="0"/>
              <a:t>Nikolai </a:t>
            </a:r>
            <a:r>
              <a:rPr lang="da-DK" sz="1600" dirty="0" smtClean="0"/>
              <a:t>Clement, COWI </a:t>
            </a:r>
            <a:br>
              <a:rPr lang="da-DK" sz="1600" dirty="0" smtClean="0"/>
            </a:br>
            <a:r>
              <a:rPr lang="da-DK" sz="1600" dirty="0" smtClean="0"/>
              <a:t>- Formål og baggrund</a:t>
            </a:r>
            <a:br>
              <a:rPr lang="da-DK" sz="1600" dirty="0" smtClean="0"/>
            </a:br>
            <a:r>
              <a:rPr lang="da-DK" sz="1600" dirty="0" smtClean="0"/>
              <a:t>- Potentielle fjernvarmeområder</a:t>
            </a:r>
            <a:br>
              <a:rPr lang="da-DK" sz="1600" dirty="0" smtClean="0"/>
            </a:br>
            <a:endParaRPr lang="da-DK" sz="1600" dirty="0" smtClean="0"/>
          </a:p>
          <a:p>
            <a:pPr marL="457200" indent="-457200">
              <a:buAutoNum type="arabicPeriod"/>
            </a:pPr>
            <a:r>
              <a:rPr lang="da-DK" sz="1600" dirty="0" smtClean="0"/>
              <a:t>Oplæg ved fjernvarmeselskaberne </a:t>
            </a:r>
            <a:br>
              <a:rPr lang="da-DK" sz="1600" dirty="0" smtClean="0"/>
            </a:br>
            <a:r>
              <a:rPr lang="da-DK" sz="1600" dirty="0" smtClean="0"/>
              <a:t>- Bogense Forsyningsselskab </a:t>
            </a:r>
            <a:br>
              <a:rPr lang="da-DK" sz="1600" dirty="0" smtClean="0"/>
            </a:br>
            <a:r>
              <a:rPr lang="da-DK" sz="1600" dirty="0" smtClean="0"/>
              <a:t>- Fjernvarme </a:t>
            </a:r>
            <a:r>
              <a:rPr lang="da-DK" sz="1600" dirty="0" smtClean="0"/>
              <a:t>Fyn</a:t>
            </a:r>
            <a:r>
              <a:rPr lang="da-DK" sz="1600" dirty="0" smtClean="0"/>
              <a:t/>
            </a:r>
            <a:br>
              <a:rPr lang="da-DK" sz="1600" dirty="0" smtClean="0"/>
            </a:br>
            <a:endParaRPr lang="da-DK" sz="1600" dirty="0"/>
          </a:p>
          <a:p>
            <a:pPr marL="457200" indent="-457200">
              <a:buAutoNum type="arabicPeriod"/>
            </a:pPr>
            <a:r>
              <a:rPr lang="da-DK" sz="1600" dirty="0" smtClean="0"/>
              <a:t>Spørgsmål</a:t>
            </a:r>
            <a:r>
              <a:rPr lang="da-DK" sz="1600" dirty="0" smtClean="0"/>
              <a:t>	</a:t>
            </a:r>
            <a:r>
              <a:rPr lang="da-DK" sz="1600" dirty="0" smtClean="0"/>
              <a:t/>
            </a:r>
            <a:br>
              <a:rPr lang="da-DK" sz="1600" dirty="0" smtClean="0"/>
            </a:br>
            <a:endParaRPr lang="da-DK" sz="1600" dirty="0" smtClean="0"/>
          </a:p>
          <a:p>
            <a:pPr marL="457200" indent="-457200">
              <a:buAutoNum type="arabicPeriod"/>
            </a:pPr>
            <a:r>
              <a:rPr lang="da-DK" sz="1600" dirty="0" smtClean="0"/>
              <a:t>Pause og besøg ved stande v. lokale </a:t>
            </a:r>
            <a:r>
              <a:rPr lang="da-DK" sz="1600" dirty="0" smtClean="0"/>
              <a:t>virksomheder</a:t>
            </a:r>
            <a:br>
              <a:rPr lang="da-DK" sz="1600" dirty="0" smtClean="0"/>
            </a:br>
            <a:endParaRPr lang="da-DK" sz="1600" dirty="0"/>
          </a:p>
          <a:p>
            <a:pPr marL="457200" indent="-457200">
              <a:buAutoNum type="arabicPeriod"/>
            </a:pPr>
            <a:r>
              <a:rPr lang="da-DK" sz="1600" dirty="0" smtClean="0"/>
              <a:t>Afrunding </a:t>
            </a:r>
            <a:r>
              <a:rPr lang="da-DK" sz="1600" dirty="0" smtClean="0"/>
              <a:t/>
            </a:r>
            <a:br>
              <a:rPr lang="da-DK" sz="1600" dirty="0" smtClean="0"/>
            </a:br>
            <a:r>
              <a:rPr lang="da-DK" sz="1600" dirty="0" smtClean="0"/>
              <a:t>- Hvor kan du finde flere informationer?</a:t>
            </a:r>
          </a:p>
          <a:p>
            <a:pPr marL="457200" indent="-457200">
              <a:buAutoNum type="arabicPeriod"/>
            </a:pP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1838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 lokale virksomheder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3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437" y="2901142"/>
            <a:ext cx="4198487" cy="1428057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9751" y="2718262"/>
            <a:ext cx="3805564" cy="906087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3804" y="3345311"/>
            <a:ext cx="3389702" cy="84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38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Mere info?</a:t>
            </a:r>
            <a:br>
              <a:rPr lang="da-DK" dirty="0" smtClean="0"/>
            </a:br>
            <a:r>
              <a:rPr lang="da-DK" dirty="0" smtClean="0"/>
              <a:t>www.nordfynskommune.dk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540700" y="1800225"/>
            <a:ext cx="11112500" cy="4322763"/>
          </a:xfrm>
        </p:spPr>
        <p:txBody>
          <a:bodyPr/>
          <a:lstStyle/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sz="1400" b="1" i="1" dirty="0" smtClean="0"/>
              <a:t>Bogense Forsyningsselskab </a:t>
            </a:r>
            <a:r>
              <a:rPr lang="da-DK" sz="1400" dirty="0" smtClean="0"/>
              <a:t>og </a:t>
            </a:r>
            <a:r>
              <a:rPr lang="da-DK" sz="1400" b="1" i="1" dirty="0" smtClean="0"/>
              <a:t>Fjernvarme Fyn </a:t>
            </a:r>
            <a:r>
              <a:rPr lang="da-DK" sz="1400" dirty="0" smtClean="0"/>
              <a:t>eller</a:t>
            </a:r>
          </a:p>
          <a:p>
            <a:pPr marL="0" indent="0">
              <a:buNone/>
            </a:pPr>
            <a:endParaRPr lang="da-DK" sz="1400" dirty="0" smtClean="0"/>
          </a:p>
          <a:p>
            <a:pPr marL="0" indent="0">
              <a:buNone/>
            </a:pPr>
            <a:r>
              <a:rPr lang="da-DK" sz="1400" b="1" i="1" dirty="0" smtClean="0"/>
              <a:t>Sparenergis</a:t>
            </a:r>
            <a:r>
              <a:rPr lang="da-DK" sz="1400" dirty="0" smtClean="0"/>
              <a:t> </a:t>
            </a:r>
            <a:r>
              <a:rPr lang="da-DK" sz="1400" dirty="0"/>
              <a:t>energirådgivere på tlf. 31 15 90 00 </a:t>
            </a: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mandag </a:t>
            </a:r>
            <a:r>
              <a:rPr lang="da-DK" sz="1400" dirty="0"/>
              <a:t>– torsdag kl. 8-17 og fredag kl. 8 – </a:t>
            </a:r>
            <a:r>
              <a:rPr lang="da-DK" sz="1400" dirty="0" smtClean="0"/>
              <a:t>15</a:t>
            </a:r>
            <a:br>
              <a:rPr lang="da-DK" sz="1400" dirty="0" smtClean="0"/>
            </a:br>
            <a:r>
              <a:rPr lang="da-DK" sz="1400" u="sng" dirty="0" smtClean="0">
                <a:hlinkClick r:id="rId2"/>
              </a:rPr>
              <a:t>www.sparenergi.dk/forbruger/boligen/</a:t>
            </a:r>
            <a:r>
              <a:rPr lang="da-DK" sz="1400" u="sng" dirty="0" err="1" smtClean="0">
                <a:hlinkClick r:id="rId2"/>
              </a:rPr>
              <a:t>raadgivning</a:t>
            </a:r>
            <a:r>
              <a:rPr lang="da-DK" u="sng" dirty="0" smtClean="0"/>
              <a:t>.</a:t>
            </a: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4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8139" y="1617186"/>
            <a:ext cx="5838436" cy="4584109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80" y="1692000"/>
            <a:ext cx="4893129" cy="261711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693055" y="2844000"/>
            <a:ext cx="1479666" cy="1308559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Højrepil 9"/>
          <p:cNvSpPr/>
          <p:nvPr/>
        </p:nvSpPr>
        <p:spPr>
          <a:xfrm>
            <a:off x="2172721" y="3358430"/>
            <a:ext cx="4003147" cy="279698"/>
          </a:xfrm>
          <a:prstGeom prst="rightArrow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990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Aftale mellem KL og regeringen om fremskyndet varmeplanlægning (29. juni 2022)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sz="1600" b="1" i="1" dirty="0" smtClean="0"/>
              <a:t>Kommunerne </a:t>
            </a:r>
            <a:r>
              <a:rPr lang="da-DK" sz="1600" b="1" i="1" dirty="0"/>
              <a:t>gennemfører i 2022 en planlægningsindsats </a:t>
            </a:r>
            <a:r>
              <a:rPr lang="da-DK" sz="1600" dirty="0"/>
              <a:t>for omlægning til grøn varme i de områder, der i dag er gasforsynede.</a:t>
            </a:r>
            <a:br>
              <a:rPr lang="da-DK" sz="1600" dirty="0"/>
            </a:br>
            <a:endParaRPr lang="da-DK" sz="1600" dirty="0"/>
          </a:p>
          <a:p>
            <a:r>
              <a:rPr lang="da-DK" sz="1600" b="1" i="1" dirty="0" smtClean="0"/>
              <a:t>Alle </a:t>
            </a:r>
            <a:r>
              <a:rPr lang="da-DK" sz="1600" b="1" i="1" dirty="0"/>
              <a:t>ejendomsejere </a:t>
            </a:r>
            <a:r>
              <a:rPr lang="da-DK" sz="1600" b="1" dirty="0"/>
              <a:t>med gas- eller </a:t>
            </a:r>
            <a:r>
              <a:rPr lang="da-DK" sz="1600" b="1" i="1" dirty="0"/>
              <a:t>oliefyr</a:t>
            </a:r>
            <a:r>
              <a:rPr lang="da-DK" sz="1600" b="1" dirty="0"/>
              <a:t> </a:t>
            </a:r>
            <a:r>
              <a:rPr lang="da-DK" sz="1600" dirty="0" smtClean="0"/>
              <a:t>skal inden </a:t>
            </a:r>
            <a:r>
              <a:rPr lang="da-DK" sz="1600" b="1" i="1" dirty="0"/>
              <a:t>udgangen af 2022 </a:t>
            </a:r>
            <a:r>
              <a:rPr lang="da-DK" sz="1600" b="1" i="1" dirty="0" smtClean="0"/>
              <a:t>have klar </a:t>
            </a:r>
            <a:r>
              <a:rPr lang="da-DK" sz="1600" b="1" i="1" dirty="0"/>
              <a:t>besked </a:t>
            </a:r>
            <a:r>
              <a:rPr lang="da-DK" sz="1600" dirty="0"/>
              <a:t>om udrulning af </a:t>
            </a:r>
            <a:r>
              <a:rPr lang="da-DK" sz="1600" dirty="0" smtClean="0"/>
              <a:t>fjernvarme</a:t>
            </a:r>
            <a:br>
              <a:rPr lang="da-DK" sz="1600" dirty="0" smtClean="0"/>
            </a:br>
            <a:endParaRPr lang="da-DK" sz="1600" dirty="0" smtClean="0"/>
          </a:p>
          <a:p>
            <a:r>
              <a:rPr lang="da-DK" sz="1600" b="1" i="1" dirty="0" smtClean="0"/>
              <a:t>Kommunerne </a:t>
            </a:r>
            <a:r>
              <a:rPr lang="da-DK" sz="1600" b="1" i="1" dirty="0"/>
              <a:t>gennemfører planlægning og fjernvarmeselskaberne udarbejder projektforslag </a:t>
            </a:r>
            <a:r>
              <a:rPr lang="da-DK" sz="1600" dirty="0"/>
              <a:t>for udrulning af fjernvarme hurtigst muligt, </a:t>
            </a:r>
            <a:r>
              <a:rPr lang="da-DK" sz="1600" dirty="0" err="1"/>
              <a:t>mhp</a:t>
            </a:r>
            <a:r>
              <a:rPr lang="da-DK" sz="1600" dirty="0"/>
              <a:t>. at kommunerne kan </a:t>
            </a:r>
            <a:r>
              <a:rPr lang="da-DK" sz="1600" b="1" i="1" dirty="0"/>
              <a:t>godkende projektforslagene inden udgangen af 2023</a:t>
            </a:r>
            <a:r>
              <a:rPr lang="da-DK" sz="1600" dirty="0"/>
              <a:t>.</a:t>
            </a:r>
            <a:br>
              <a:rPr lang="da-DK" sz="1600" dirty="0"/>
            </a:br>
            <a:r>
              <a:rPr lang="da-DK" sz="1600" dirty="0"/>
              <a:t>Der gennemføres en indsats for at understøtte planlægningsprocessen og udarbejdelse af projektforslag gennem forenklede procedurer, rådgivning, gennemgang af tilskudspuljer, vejledninger og undersøgelse af muligheden for standardskabeloner for projektforslag.</a:t>
            </a:r>
            <a:r>
              <a:rPr lang="da-DK" sz="2400" dirty="0" smtClean="0"/>
              <a:t/>
            </a:r>
            <a:br>
              <a:rPr lang="da-DK" sz="2400" dirty="0" smtClean="0"/>
            </a:br>
            <a:r>
              <a:rPr lang="da-DK" sz="2400" dirty="0" smtClean="0"/>
              <a:t/>
            </a:r>
            <a:br>
              <a:rPr lang="da-DK" sz="2400" dirty="0" smtClean="0"/>
            </a:br>
            <a:endParaRPr lang="da-DK" sz="14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5</a:t>
            </a:fld>
            <a:endParaRPr lang="da-DK" dirty="0"/>
          </a:p>
        </p:txBody>
      </p:sp>
      <p:pic>
        <p:nvPicPr>
          <p:cNvPr id="1028" name="Picture 4" descr="Når oliefyret bliver lidt sværere at sige farvel til - Altinget: Energi og  K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2954" y="4765638"/>
            <a:ext cx="2409295" cy="13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asfyr, gaskedel, gasfyrsudskiftninger og gas eftersyn i Odense -  Tarupvvs.dk A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507" y="4765638"/>
            <a:ext cx="1024111" cy="1367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6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rdfyns Kommune">
  <a:themeElements>
    <a:clrScheme name="Nordfyn grøn">
      <a:dk1>
        <a:sysClr val="windowText" lastClr="000000"/>
      </a:dk1>
      <a:lt1>
        <a:sysClr val="window" lastClr="FFFFFF"/>
      </a:lt1>
      <a:dk2>
        <a:srgbClr val="0092D8"/>
      </a:dk2>
      <a:lt2>
        <a:srgbClr val="F59C00"/>
      </a:lt2>
      <a:accent1>
        <a:srgbClr val="007134"/>
      </a:accent1>
      <a:accent2>
        <a:srgbClr val="009B3E"/>
      </a:accent2>
      <a:accent3>
        <a:srgbClr val="278753"/>
      </a:accent3>
      <a:accent4>
        <a:srgbClr val="66AA85"/>
      </a:accent4>
      <a:accent5>
        <a:srgbClr val="26AA5B"/>
      </a:accent5>
      <a:accent6>
        <a:srgbClr val="66C38B"/>
      </a:accent6>
      <a:hlink>
        <a:srgbClr val="0563C1"/>
      </a:hlink>
      <a:folHlink>
        <a:srgbClr val="954F72"/>
      </a:folHlink>
    </a:clrScheme>
    <a:fontScheme name="Nordfyn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dfyns Kommune - Grøn_new.pptx" id="{139C36DB-0553-4A39-B87B-73EA553BF8C9}" vid="{4110BAB7-F9D6-4194-BC56-3E1071451F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Nordfyns Kommune - Grøn</Template>
  <TotalTime>7238</TotalTime>
  <Words>264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SF Pro Text</vt:lpstr>
      <vt:lpstr>Nordfyns Kommune</vt:lpstr>
      <vt:lpstr>Møde om udfasning af olie og gas Nordfyns Efterskole</vt:lpstr>
      <vt:lpstr>AGENDA Møde om udfasning af olie og gas </vt:lpstr>
      <vt:lpstr>De lokale virksomheder</vt:lpstr>
      <vt:lpstr>Mere info? www.nordfynskommune.dk</vt:lpstr>
      <vt:lpstr>Aftale mellem KL og regeringen om fremskyndet varmeplanlægning (29. juni 2022)</vt:lpstr>
    </vt:vector>
  </TitlesOfParts>
  <Company>Nordfyns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Nordfyns Kommunes Klimaråd</dc:title>
  <dc:creator>Henrik Gregers Boesen</dc:creator>
  <cp:lastModifiedBy>Henrik Gregers Boesen</cp:lastModifiedBy>
  <cp:revision>322</cp:revision>
  <cp:lastPrinted>2022-12-15T09:52:51Z</cp:lastPrinted>
  <dcterms:created xsi:type="dcterms:W3CDTF">2021-10-12T06:40:33Z</dcterms:created>
  <dcterms:modified xsi:type="dcterms:W3CDTF">2022-12-15T11:32:10Z</dcterms:modified>
</cp:coreProperties>
</file>