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93" r:id="rId3"/>
    <p:sldId id="352" r:id="rId4"/>
    <p:sldId id="391" r:id="rId5"/>
    <p:sldId id="374" r:id="rId6"/>
    <p:sldId id="406" r:id="rId7"/>
    <p:sldId id="376" r:id="rId8"/>
    <p:sldId id="378" r:id="rId9"/>
    <p:sldId id="393" r:id="rId10"/>
    <p:sldId id="390" r:id="rId11"/>
    <p:sldId id="392" r:id="rId12"/>
    <p:sldId id="355" r:id="rId13"/>
    <p:sldId id="348" r:id="rId14"/>
    <p:sldId id="320" r:id="rId15"/>
    <p:sldId id="337" r:id="rId16"/>
    <p:sldId id="386" r:id="rId17"/>
    <p:sldId id="383" r:id="rId18"/>
    <p:sldId id="400" r:id="rId19"/>
    <p:sldId id="395" r:id="rId20"/>
    <p:sldId id="396" r:id="rId21"/>
    <p:sldId id="398" r:id="rId22"/>
    <p:sldId id="397" r:id="rId23"/>
    <p:sldId id="373" r:id="rId24"/>
    <p:sldId id="401" r:id="rId25"/>
    <p:sldId id="399" r:id="rId26"/>
    <p:sldId id="394" r:id="rId27"/>
    <p:sldId id="6847" r:id="rId28"/>
    <p:sldId id="6845" r:id="rId29"/>
    <p:sldId id="421" r:id="rId30"/>
    <p:sldId id="300" r:id="rId31"/>
    <p:sldId id="368" r:id="rId32"/>
    <p:sldId id="6839" r:id="rId33"/>
    <p:sldId id="6840" r:id="rId34"/>
    <p:sldId id="6841" r:id="rId35"/>
    <p:sldId id="6837" r:id="rId36"/>
    <p:sldId id="6842" r:id="rId37"/>
    <p:sldId id="6846" r:id="rId38"/>
    <p:sldId id="468" r:id="rId39"/>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8" autoAdjust="0"/>
    <p:restoredTop sz="87427" autoAdjust="0"/>
  </p:normalViewPr>
  <p:slideViewPr>
    <p:cSldViewPr snapToGrid="0" showGuides="1">
      <p:cViewPr varScale="1">
        <p:scale>
          <a:sx n="97" d="100"/>
          <a:sy n="97" d="100"/>
        </p:scale>
        <p:origin x="82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6E2F1A-D123-46F3-94D0-0796458830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a-DK"/>
        </a:p>
      </dgm:t>
    </dgm:pt>
    <dgm:pt modelId="{6072B20B-76BA-4853-A68E-2A225C0DE96C}">
      <dgm:prSet phldrT="[Tekst]" custT="1"/>
      <dgm:spPr>
        <a:solidFill>
          <a:srgbClr val="FFFFFF">
            <a:alpha val="50196"/>
          </a:srgbClr>
        </a:solidFill>
      </dgm:spPr>
      <dgm:t>
        <a:bodyPr/>
        <a:lstStyle/>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Realiserede projekter: </a:t>
          </a:r>
        </a:p>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11 stk. / 624 ha </a:t>
          </a:r>
        </a:p>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inkl. MUFJO</a:t>
          </a:r>
        </a:p>
      </dgm:t>
    </dgm:pt>
    <dgm:pt modelId="{82D0BE48-7896-44BD-B992-57CE3F2C2DBF}" type="parTrans" cxnId="{F57DFF3C-DFBB-4A05-BB50-24F6043FCF94}">
      <dgm:prSet/>
      <dgm:spPr/>
      <dgm:t>
        <a:bodyPr/>
        <a:lstStyle/>
        <a:p>
          <a:endParaRPr lang="da-DK" sz="1800">
            <a:latin typeface="Arial" panose="020B0604020202020204" pitchFamily="34" charset="0"/>
            <a:cs typeface="Arial" panose="020B0604020202020204" pitchFamily="34" charset="0"/>
          </a:endParaRPr>
        </a:p>
      </dgm:t>
    </dgm:pt>
    <dgm:pt modelId="{C993606D-C759-4096-87E4-F908818CCB37}" type="sibTrans" cxnId="{F57DFF3C-DFBB-4A05-BB50-24F6043FCF94}">
      <dgm:prSet/>
      <dgm:spPr/>
      <dgm:t>
        <a:bodyPr/>
        <a:lstStyle/>
        <a:p>
          <a:endParaRPr lang="da-DK" sz="1800">
            <a:latin typeface="Arial" panose="020B0604020202020204" pitchFamily="34" charset="0"/>
            <a:cs typeface="Arial" panose="020B0604020202020204" pitchFamily="34" charset="0"/>
          </a:endParaRPr>
        </a:p>
      </dgm:t>
    </dgm:pt>
    <dgm:pt modelId="{A6D40237-2B8C-4487-BFD8-FB45AB2B644E}">
      <dgm:prSet phldrT="[Tekst]" custT="1"/>
      <dgm:spPr>
        <a:solidFill>
          <a:srgbClr val="FFFFFF">
            <a:alpha val="50196"/>
          </a:srgbClr>
        </a:solidFill>
      </dgm:spPr>
      <dgm:t>
        <a:bodyPr/>
        <a:lstStyle/>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Realiseringsfase: </a:t>
          </a:r>
        </a:p>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11 stk. /662 ha</a:t>
          </a:r>
        </a:p>
      </dgm:t>
    </dgm:pt>
    <dgm:pt modelId="{2846F602-51F4-4535-AF22-292377F19857}" type="parTrans" cxnId="{9A2F990C-E065-45B5-A1FF-278D9EE7162F}">
      <dgm:prSet/>
      <dgm:spPr/>
      <dgm:t>
        <a:bodyPr/>
        <a:lstStyle/>
        <a:p>
          <a:endParaRPr lang="da-DK" sz="1800">
            <a:latin typeface="Arial" panose="020B0604020202020204" pitchFamily="34" charset="0"/>
            <a:cs typeface="Arial" panose="020B0604020202020204" pitchFamily="34" charset="0"/>
          </a:endParaRPr>
        </a:p>
      </dgm:t>
    </dgm:pt>
    <dgm:pt modelId="{844C46EC-A4D1-46F5-9F4D-EDF91839CA62}" type="sibTrans" cxnId="{9A2F990C-E065-45B5-A1FF-278D9EE7162F}">
      <dgm:prSet/>
      <dgm:spPr/>
      <dgm:t>
        <a:bodyPr/>
        <a:lstStyle/>
        <a:p>
          <a:endParaRPr lang="da-DK" sz="1800">
            <a:latin typeface="Arial" panose="020B0604020202020204" pitchFamily="34" charset="0"/>
            <a:cs typeface="Arial" panose="020B0604020202020204" pitchFamily="34" charset="0"/>
          </a:endParaRPr>
        </a:p>
      </dgm:t>
    </dgm:pt>
    <dgm:pt modelId="{6CFFB4D0-8013-4431-B180-632D312B6D05}">
      <dgm:prSet phldrT="[Tekst]" custT="1"/>
      <dgm:spPr>
        <a:solidFill>
          <a:srgbClr val="FFFFFF">
            <a:alpha val="50196"/>
          </a:srgbClr>
        </a:solidFill>
      </dgm:spPr>
      <dgm:t>
        <a:bodyPr/>
        <a:lstStyle/>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Forundersøgelser: </a:t>
          </a:r>
        </a:p>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15 stk./ 890 ha</a:t>
          </a:r>
        </a:p>
      </dgm:t>
    </dgm:pt>
    <dgm:pt modelId="{A144FAC0-8913-4776-9C9D-C33954D90AB6}" type="parTrans" cxnId="{CB34A920-76BB-47B9-AE2C-ED96409D3430}">
      <dgm:prSet/>
      <dgm:spPr/>
      <dgm:t>
        <a:bodyPr/>
        <a:lstStyle/>
        <a:p>
          <a:endParaRPr lang="da-DK" sz="1800">
            <a:latin typeface="Arial" panose="020B0604020202020204" pitchFamily="34" charset="0"/>
            <a:cs typeface="Arial" panose="020B0604020202020204" pitchFamily="34" charset="0"/>
          </a:endParaRPr>
        </a:p>
      </dgm:t>
    </dgm:pt>
    <dgm:pt modelId="{3F9941A3-6D09-4190-8034-6C286AE4F6D8}" type="sibTrans" cxnId="{CB34A920-76BB-47B9-AE2C-ED96409D3430}">
      <dgm:prSet/>
      <dgm:spPr/>
      <dgm:t>
        <a:bodyPr/>
        <a:lstStyle/>
        <a:p>
          <a:endParaRPr lang="da-DK" sz="1800">
            <a:latin typeface="Arial" panose="020B0604020202020204" pitchFamily="34" charset="0"/>
            <a:cs typeface="Arial" panose="020B0604020202020204" pitchFamily="34" charset="0"/>
          </a:endParaRPr>
        </a:p>
      </dgm:t>
    </dgm:pt>
    <dgm:pt modelId="{AE98978C-4547-4908-B42E-431B33922F59}">
      <dgm:prSet phldrT="[Tekst]" custT="1"/>
      <dgm:spPr>
        <a:solidFill>
          <a:srgbClr val="FFFFFF">
            <a:alpha val="50196"/>
          </a:srgbClr>
        </a:solidFill>
      </dgm:spPr>
      <dgm:t>
        <a:bodyPr/>
        <a:lstStyle/>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Alt i alt </a:t>
          </a:r>
        </a:p>
        <a:p>
          <a:pPr>
            <a:buFont typeface="Arial" panose="020B0604020202020204" pitchFamily="34" charset="0"/>
            <a:buChar char="•"/>
          </a:pPr>
          <a:r>
            <a:rPr lang="da-DK" sz="1800" dirty="0">
              <a:solidFill>
                <a:schemeClr val="tx1"/>
              </a:solidFill>
              <a:latin typeface="Arial" panose="020B0604020202020204" pitchFamily="34" charset="0"/>
              <a:cs typeface="Arial" panose="020B0604020202020204" pitchFamily="34" charset="0"/>
            </a:rPr>
            <a:t>ca. 2300 ha</a:t>
          </a:r>
        </a:p>
      </dgm:t>
    </dgm:pt>
    <dgm:pt modelId="{5384F9A4-0081-48B2-B168-5DA3CD632465}" type="parTrans" cxnId="{EB4E69A7-8CBF-42B1-A432-516E0E2CB1E2}">
      <dgm:prSet/>
      <dgm:spPr/>
      <dgm:t>
        <a:bodyPr/>
        <a:lstStyle/>
        <a:p>
          <a:endParaRPr lang="da-DK" sz="1800">
            <a:latin typeface="Arial" panose="020B0604020202020204" pitchFamily="34" charset="0"/>
            <a:cs typeface="Arial" panose="020B0604020202020204" pitchFamily="34" charset="0"/>
          </a:endParaRPr>
        </a:p>
      </dgm:t>
    </dgm:pt>
    <dgm:pt modelId="{37A1CF1D-B732-4D55-A42D-5EF44F89B4F5}" type="sibTrans" cxnId="{EB4E69A7-8CBF-42B1-A432-516E0E2CB1E2}">
      <dgm:prSet/>
      <dgm:spPr/>
      <dgm:t>
        <a:bodyPr/>
        <a:lstStyle/>
        <a:p>
          <a:endParaRPr lang="da-DK" sz="1800">
            <a:latin typeface="Arial" panose="020B0604020202020204" pitchFamily="34" charset="0"/>
            <a:cs typeface="Arial" panose="020B0604020202020204" pitchFamily="34" charset="0"/>
          </a:endParaRPr>
        </a:p>
      </dgm:t>
    </dgm:pt>
    <dgm:pt modelId="{1F10E2D5-150E-459A-959F-196C29622E56}">
      <dgm:prSet custT="1"/>
      <dgm:spPr>
        <a:solidFill>
          <a:srgbClr val="FFFFFF">
            <a:alpha val="50196"/>
          </a:srgbClr>
        </a:solidFill>
      </dgm:spPr>
      <dgm:t>
        <a:bodyPr lIns="0" rIns="0"/>
        <a:lstStyle/>
        <a:p>
          <a:r>
            <a:rPr lang="da-DK" sz="1700" dirty="0" err="1">
              <a:solidFill>
                <a:schemeClr val="tx1"/>
              </a:solidFill>
              <a:latin typeface="Arial" panose="020B0604020202020204" pitchFamily="34" charset="0"/>
              <a:cs typeface="Arial" panose="020B0604020202020204" pitchFamily="34" charset="0"/>
            </a:rPr>
            <a:t>Preforundersøgelser</a:t>
          </a:r>
          <a:r>
            <a:rPr lang="da-DK" sz="1700" dirty="0">
              <a:solidFill>
                <a:schemeClr val="tx1"/>
              </a:solidFill>
              <a:latin typeface="Arial" panose="020B0604020202020204" pitchFamily="34" charset="0"/>
              <a:cs typeface="Arial" panose="020B0604020202020204" pitchFamily="34" charset="0"/>
            </a:rPr>
            <a:t>: 5 stk. / 75 ha</a:t>
          </a:r>
        </a:p>
      </dgm:t>
    </dgm:pt>
    <dgm:pt modelId="{B503F87E-4EDF-47AF-A0B5-3A8AC1180C87}" type="parTrans" cxnId="{0D1CE850-AE40-4190-AEE0-3804D7AB6354}">
      <dgm:prSet/>
      <dgm:spPr/>
      <dgm:t>
        <a:bodyPr/>
        <a:lstStyle/>
        <a:p>
          <a:endParaRPr lang="da-DK" sz="1800">
            <a:latin typeface="Arial" panose="020B0604020202020204" pitchFamily="34" charset="0"/>
            <a:cs typeface="Arial" panose="020B0604020202020204" pitchFamily="34" charset="0"/>
          </a:endParaRPr>
        </a:p>
      </dgm:t>
    </dgm:pt>
    <dgm:pt modelId="{2808780E-3DCD-4DB2-80EA-0A1EB0966FBD}" type="sibTrans" cxnId="{0D1CE850-AE40-4190-AEE0-3804D7AB6354}">
      <dgm:prSet/>
      <dgm:spPr/>
      <dgm:t>
        <a:bodyPr/>
        <a:lstStyle/>
        <a:p>
          <a:endParaRPr lang="da-DK" sz="1800">
            <a:latin typeface="Arial" panose="020B0604020202020204" pitchFamily="34" charset="0"/>
            <a:cs typeface="Arial" panose="020B0604020202020204" pitchFamily="34" charset="0"/>
          </a:endParaRPr>
        </a:p>
      </dgm:t>
    </dgm:pt>
    <dgm:pt modelId="{2162FC40-7F06-4825-A833-9F8130D465ED}" type="pres">
      <dgm:prSet presAssocID="{7A6E2F1A-D123-46F3-94D0-07964588307F}" presName="diagram" presStyleCnt="0">
        <dgm:presLayoutVars>
          <dgm:dir/>
          <dgm:resizeHandles val="exact"/>
        </dgm:presLayoutVars>
      </dgm:prSet>
      <dgm:spPr/>
    </dgm:pt>
    <dgm:pt modelId="{D08AF533-4E81-4B45-B57E-B902FF32E46F}" type="pres">
      <dgm:prSet presAssocID="{6072B20B-76BA-4853-A68E-2A225C0DE96C}" presName="node" presStyleLbl="node1" presStyleIdx="0" presStyleCnt="5">
        <dgm:presLayoutVars>
          <dgm:bulletEnabled val="1"/>
        </dgm:presLayoutVars>
      </dgm:prSet>
      <dgm:spPr/>
    </dgm:pt>
    <dgm:pt modelId="{B918D771-1C7D-424C-B1AD-1291D83B45A7}" type="pres">
      <dgm:prSet presAssocID="{C993606D-C759-4096-87E4-F908818CCB37}" presName="sibTrans" presStyleCnt="0"/>
      <dgm:spPr/>
    </dgm:pt>
    <dgm:pt modelId="{8B99FF40-1090-486B-8C4B-A85466F40EA5}" type="pres">
      <dgm:prSet presAssocID="{A6D40237-2B8C-4487-BFD8-FB45AB2B644E}" presName="node" presStyleLbl="node1" presStyleIdx="1" presStyleCnt="5">
        <dgm:presLayoutVars>
          <dgm:bulletEnabled val="1"/>
        </dgm:presLayoutVars>
      </dgm:prSet>
      <dgm:spPr/>
    </dgm:pt>
    <dgm:pt modelId="{D1414F94-24B5-4442-8455-8A53369BF747}" type="pres">
      <dgm:prSet presAssocID="{844C46EC-A4D1-46F5-9F4D-EDF91839CA62}" presName="sibTrans" presStyleCnt="0"/>
      <dgm:spPr/>
    </dgm:pt>
    <dgm:pt modelId="{FCCA18F9-A943-43A9-B9A6-25A69CAF2B98}" type="pres">
      <dgm:prSet presAssocID="{6CFFB4D0-8013-4431-B180-632D312B6D05}" presName="node" presStyleLbl="node1" presStyleIdx="2" presStyleCnt="5">
        <dgm:presLayoutVars>
          <dgm:bulletEnabled val="1"/>
        </dgm:presLayoutVars>
      </dgm:prSet>
      <dgm:spPr/>
    </dgm:pt>
    <dgm:pt modelId="{1DE367F5-4951-4C31-A233-E0E8A8381009}" type="pres">
      <dgm:prSet presAssocID="{3F9941A3-6D09-4190-8034-6C286AE4F6D8}" presName="sibTrans" presStyleCnt="0"/>
      <dgm:spPr/>
    </dgm:pt>
    <dgm:pt modelId="{63C37934-E940-4868-BF78-2D5387DE163D}" type="pres">
      <dgm:prSet presAssocID="{1F10E2D5-150E-459A-959F-196C29622E56}" presName="node" presStyleLbl="node1" presStyleIdx="3" presStyleCnt="5">
        <dgm:presLayoutVars>
          <dgm:bulletEnabled val="1"/>
        </dgm:presLayoutVars>
      </dgm:prSet>
      <dgm:spPr/>
    </dgm:pt>
    <dgm:pt modelId="{8B3EB435-8FE5-4578-AE9B-0B6981AC7704}" type="pres">
      <dgm:prSet presAssocID="{2808780E-3DCD-4DB2-80EA-0A1EB0966FBD}" presName="sibTrans" presStyleCnt="0"/>
      <dgm:spPr/>
    </dgm:pt>
    <dgm:pt modelId="{78488AA3-1A44-4072-9BBD-8DC2A158A4A8}" type="pres">
      <dgm:prSet presAssocID="{AE98978C-4547-4908-B42E-431B33922F59}" presName="node" presStyleLbl="node1" presStyleIdx="4" presStyleCnt="5">
        <dgm:presLayoutVars>
          <dgm:bulletEnabled val="1"/>
        </dgm:presLayoutVars>
      </dgm:prSet>
      <dgm:spPr/>
    </dgm:pt>
  </dgm:ptLst>
  <dgm:cxnLst>
    <dgm:cxn modelId="{9A2F990C-E065-45B5-A1FF-278D9EE7162F}" srcId="{7A6E2F1A-D123-46F3-94D0-07964588307F}" destId="{A6D40237-2B8C-4487-BFD8-FB45AB2B644E}" srcOrd="1" destOrd="0" parTransId="{2846F602-51F4-4535-AF22-292377F19857}" sibTransId="{844C46EC-A4D1-46F5-9F4D-EDF91839CA62}"/>
    <dgm:cxn modelId="{4F9BDB1C-A572-4138-8862-3019FA387141}" type="presOf" srcId="{AE98978C-4547-4908-B42E-431B33922F59}" destId="{78488AA3-1A44-4072-9BBD-8DC2A158A4A8}" srcOrd="0" destOrd="0" presId="urn:microsoft.com/office/officeart/2005/8/layout/default"/>
    <dgm:cxn modelId="{CB34A920-76BB-47B9-AE2C-ED96409D3430}" srcId="{7A6E2F1A-D123-46F3-94D0-07964588307F}" destId="{6CFFB4D0-8013-4431-B180-632D312B6D05}" srcOrd="2" destOrd="0" parTransId="{A144FAC0-8913-4776-9C9D-C33954D90AB6}" sibTransId="{3F9941A3-6D09-4190-8034-6C286AE4F6D8}"/>
    <dgm:cxn modelId="{E8B77627-D9DC-46D2-B69F-C5A20D1348E2}" type="presOf" srcId="{7A6E2F1A-D123-46F3-94D0-07964588307F}" destId="{2162FC40-7F06-4825-A833-9F8130D465ED}" srcOrd="0" destOrd="0" presId="urn:microsoft.com/office/officeart/2005/8/layout/default"/>
    <dgm:cxn modelId="{2FAD2A2E-A09C-40F9-A331-5D12BDA5ECA5}" type="presOf" srcId="{6CFFB4D0-8013-4431-B180-632D312B6D05}" destId="{FCCA18F9-A943-43A9-B9A6-25A69CAF2B98}" srcOrd="0" destOrd="0" presId="urn:microsoft.com/office/officeart/2005/8/layout/default"/>
    <dgm:cxn modelId="{F57DFF3C-DFBB-4A05-BB50-24F6043FCF94}" srcId="{7A6E2F1A-D123-46F3-94D0-07964588307F}" destId="{6072B20B-76BA-4853-A68E-2A225C0DE96C}" srcOrd="0" destOrd="0" parTransId="{82D0BE48-7896-44BD-B992-57CE3F2C2DBF}" sibTransId="{C993606D-C759-4096-87E4-F908818CCB37}"/>
    <dgm:cxn modelId="{B0A1DC6F-5038-4F12-B6FF-B96CBD4541B4}" type="presOf" srcId="{A6D40237-2B8C-4487-BFD8-FB45AB2B644E}" destId="{8B99FF40-1090-486B-8C4B-A85466F40EA5}" srcOrd="0" destOrd="0" presId="urn:microsoft.com/office/officeart/2005/8/layout/default"/>
    <dgm:cxn modelId="{0D1CE850-AE40-4190-AEE0-3804D7AB6354}" srcId="{7A6E2F1A-D123-46F3-94D0-07964588307F}" destId="{1F10E2D5-150E-459A-959F-196C29622E56}" srcOrd="3" destOrd="0" parTransId="{B503F87E-4EDF-47AF-A0B5-3A8AC1180C87}" sibTransId="{2808780E-3DCD-4DB2-80EA-0A1EB0966FBD}"/>
    <dgm:cxn modelId="{EB4E69A7-8CBF-42B1-A432-516E0E2CB1E2}" srcId="{7A6E2F1A-D123-46F3-94D0-07964588307F}" destId="{AE98978C-4547-4908-B42E-431B33922F59}" srcOrd="4" destOrd="0" parTransId="{5384F9A4-0081-48B2-B168-5DA3CD632465}" sibTransId="{37A1CF1D-B732-4D55-A42D-5EF44F89B4F5}"/>
    <dgm:cxn modelId="{2645C3B7-723A-41F9-97E0-276CB6A1728D}" type="presOf" srcId="{6072B20B-76BA-4853-A68E-2A225C0DE96C}" destId="{D08AF533-4E81-4B45-B57E-B902FF32E46F}" srcOrd="0" destOrd="0" presId="urn:microsoft.com/office/officeart/2005/8/layout/default"/>
    <dgm:cxn modelId="{11DDF3F7-DF5C-4FD6-970D-C89FCF3031B3}" type="presOf" srcId="{1F10E2D5-150E-459A-959F-196C29622E56}" destId="{63C37934-E940-4868-BF78-2D5387DE163D}" srcOrd="0" destOrd="0" presId="urn:microsoft.com/office/officeart/2005/8/layout/default"/>
    <dgm:cxn modelId="{6C1612D7-38A6-41F4-B4CD-6AE905608255}" type="presParOf" srcId="{2162FC40-7F06-4825-A833-9F8130D465ED}" destId="{D08AF533-4E81-4B45-B57E-B902FF32E46F}" srcOrd="0" destOrd="0" presId="urn:microsoft.com/office/officeart/2005/8/layout/default"/>
    <dgm:cxn modelId="{A5858042-8A4B-4FD3-9E9C-0C8C9687D874}" type="presParOf" srcId="{2162FC40-7F06-4825-A833-9F8130D465ED}" destId="{B918D771-1C7D-424C-B1AD-1291D83B45A7}" srcOrd="1" destOrd="0" presId="urn:microsoft.com/office/officeart/2005/8/layout/default"/>
    <dgm:cxn modelId="{36BBF75A-11D8-45F1-97F8-AE8E3079F2D1}" type="presParOf" srcId="{2162FC40-7F06-4825-A833-9F8130D465ED}" destId="{8B99FF40-1090-486B-8C4B-A85466F40EA5}" srcOrd="2" destOrd="0" presId="urn:microsoft.com/office/officeart/2005/8/layout/default"/>
    <dgm:cxn modelId="{8313F7FC-B802-48E7-92B2-B0D2EF518E4A}" type="presParOf" srcId="{2162FC40-7F06-4825-A833-9F8130D465ED}" destId="{D1414F94-24B5-4442-8455-8A53369BF747}" srcOrd="3" destOrd="0" presId="urn:microsoft.com/office/officeart/2005/8/layout/default"/>
    <dgm:cxn modelId="{4CEF671A-96B3-49C5-ADC3-14A51E36D03B}" type="presParOf" srcId="{2162FC40-7F06-4825-A833-9F8130D465ED}" destId="{FCCA18F9-A943-43A9-B9A6-25A69CAF2B98}" srcOrd="4" destOrd="0" presId="urn:microsoft.com/office/officeart/2005/8/layout/default"/>
    <dgm:cxn modelId="{A595CEDA-84D8-4633-BD0A-2DFF51A9F9E4}" type="presParOf" srcId="{2162FC40-7F06-4825-A833-9F8130D465ED}" destId="{1DE367F5-4951-4C31-A233-E0E8A8381009}" srcOrd="5" destOrd="0" presId="urn:microsoft.com/office/officeart/2005/8/layout/default"/>
    <dgm:cxn modelId="{1DFE88C0-A763-4C3C-A1CD-B3781C9A5FBE}" type="presParOf" srcId="{2162FC40-7F06-4825-A833-9F8130D465ED}" destId="{63C37934-E940-4868-BF78-2D5387DE163D}" srcOrd="6" destOrd="0" presId="urn:microsoft.com/office/officeart/2005/8/layout/default"/>
    <dgm:cxn modelId="{5CAA104F-6394-4456-9981-09AF65A72558}" type="presParOf" srcId="{2162FC40-7F06-4825-A833-9F8130D465ED}" destId="{8B3EB435-8FE5-4578-AE9B-0B6981AC7704}" srcOrd="7" destOrd="0" presId="urn:microsoft.com/office/officeart/2005/8/layout/default"/>
    <dgm:cxn modelId="{64E0AA10-DC21-45E8-BB28-09707DDF8F8F}" type="presParOf" srcId="{2162FC40-7F06-4825-A833-9F8130D465ED}" destId="{78488AA3-1A44-4072-9BBD-8DC2A158A4A8}" srcOrd="8" destOrd="0" presId="urn:microsoft.com/office/officeart/2005/8/layout/defaul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6E2F1A-D123-46F3-94D0-07964588307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a-DK"/>
        </a:p>
      </dgm:t>
    </dgm:pt>
    <dgm:pt modelId="{6072B20B-76BA-4853-A68E-2A225C0DE96C}">
      <dgm:prSet phldrT="[Tekst]" custT="1"/>
      <dgm:spPr>
        <a:solidFill>
          <a:srgbClr val="FFFFFF">
            <a:alpha val="50196"/>
          </a:srgbClr>
        </a:solidFill>
      </dgm:spPr>
      <dgm:t>
        <a:bodyPr/>
        <a:lstStyle/>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Udgangspunkt i og forståelse for landmandens/lodsejerens situation – det handler om deres liv og lokalområde.</a:t>
          </a:r>
        </a:p>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Synlighed og tillid</a:t>
          </a:r>
        </a:p>
      </dgm:t>
    </dgm:pt>
    <dgm:pt modelId="{82D0BE48-7896-44BD-B992-57CE3F2C2DBF}" type="parTrans" cxnId="{F57DFF3C-DFBB-4A05-BB50-24F6043FCF94}">
      <dgm:prSet/>
      <dgm:spPr/>
      <dgm:t>
        <a:bodyPr/>
        <a:lstStyle/>
        <a:p>
          <a:endParaRPr lang="da-DK" sz="1600">
            <a:latin typeface="Arial" panose="020B0604020202020204" pitchFamily="34" charset="0"/>
            <a:cs typeface="Arial" panose="020B0604020202020204" pitchFamily="34" charset="0"/>
          </a:endParaRPr>
        </a:p>
      </dgm:t>
    </dgm:pt>
    <dgm:pt modelId="{C993606D-C759-4096-87E4-F908818CCB37}" type="sibTrans" cxnId="{F57DFF3C-DFBB-4A05-BB50-24F6043FCF94}">
      <dgm:prSet/>
      <dgm:spPr/>
      <dgm:t>
        <a:bodyPr/>
        <a:lstStyle/>
        <a:p>
          <a:endParaRPr lang="da-DK" sz="1600">
            <a:latin typeface="Arial" panose="020B0604020202020204" pitchFamily="34" charset="0"/>
            <a:cs typeface="Arial" panose="020B0604020202020204" pitchFamily="34" charset="0"/>
          </a:endParaRPr>
        </a:p>
      </dgm:t>
    </dgm:pt>
    <dgm:pt modelId="{A6D40237-2B8C-4487-BFD8-FB45AB2B644E}">
      <dgm:prSet phldrT="[Tekst]" custT="1"/>
      <dgm:spPr>
        <a:solidFill>
          <a:srgbClr val="FFFFFF">
            <a:alpha val="50196"/>
          </a:srgbClr>
        </a:solidFill>
      </dgm:spPr>
      <dgm:t>
        <a:bodyPr/>
        <a:lstStyle/>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Opstartsmøde uden fremlæggelse af administrativt projektforslag.</a:t>
          </a:r>
        </a:p>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Ingen fordele – ingen projekt!</a:t>
          </a:r>
        </a:p>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Oprigtig og stærk organisation bag – der sætter handling bag ordene – hele vejen.</a:t>
          </a:r>
        </a:p>
      </dgm:t>
    </dgm:pt>
    <dgm:pt modelId="{2846F602-51F4-4535-AF22-292377F19857}" type="parTrans" cxnId="{9A2F990C-E065-45B5-A1FF-278D9EE7162F}">
      <dgm:prSet/>
      <dgm:spPr/>
      <dgm:t>
        <a:bodyPr/>
        <a:lstStyle/>
        <a:p>
          <a:endParaRPr lang="da-DK" sz="1600">
            <a:latin typeface="Arial" panose="020B0604020202020204" pitchFamily="34" charset="0"/>
            <a:cs typeface="Arial" panose="020B0604020202020204" pitchFamily="34" charset="0"/>
          </a:endParaRPr>
        </a:p>
      </dgm:t>
    </dgm:pt>
    <dgm:pt modelId="{844C46EC-A4D1-46F5-9F4D-EDF91839CA62}" type="sibTrans" cxnId="{9A2F990C-E065-45B5-A1FF-278D9EE7162F}">
      <dgm:prSet/>
      <dgm:spPr/>
      <dgm:t>
        <a:bodyPr/>
        <a:lstStyle/>
        <a:p>
          <a:endParaRPr lang="da-DK" sz="1600">
            <a:latin typeface="Arial" panose="020B0604020202020204" pitchFamily="34" charset="0"/>
            <a:cs typeface="Arial" panose="020B0604020202020204" pitchFamily="34" charset="0"/>
          </a:endParaRPr>
        </a:p>
      </dgm:t>
    </dgm:pt>
    <dgm:pt modelId="{6CFFB4D0-8013-4431-B180-632D312B6D05}">
      <dgm:prSet phldrT="[Tekst]" custT="1"/>
      <dgm:spPr>
        <a:solidFill>
          <a:srgbClr val="FFFFFF">
            <a:alpha val="50196"/>
          </a:srgbClr>
        </a:solidFill>
      </dgm:spPr>
      <dgm:t>
        <a:bodyPr/>
        <a:lstStyle/>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Udtagningsordninger skal kunne understøtte lokale værdier og udvikling f.eks. rekreative naturområder.</a:t>
          </a:r>
        </a:p>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Strategisk placering af vådområder, der skaber sammenhængende naturbånd. </a:t>
          </a:r>
        </a:p>
      </dgm:t>
    </dgm:pt>
    <dgm:pt modelId="{A144FAC0-8913-4776-9C9D-C33954D90AB6}" type="parTrans" cxnId="{CB34A920-76BB-47B9-AE2C-ED96409D3430}">
      <dgm:prSet/>
      <dgm:spPr/>
      <dgm:t>
        <a:bodyPr/>
        <a:lstStyle/>
        <a:p>
          <a:endParaRPr lang="da-DK" sz="1600">
            <a:latin typeface="Arial" panose="020B0604020202020204" pitchFamily="34" charset="0"/>
            <a:cs typeface="Arial" panose="020B0604020202020204" pitchFamily="34" charset="0"/>
          </a:endParaRPr>
        </a:p>
      </dgm:t>
    </dgm:pt>
    <dgm:pt modelId="{3F9941A3-6D09-4190-8034-6C286AE4F6D8}" type="sibTrans" cxnId="{CB34A920-76BB-47B9-AE2C-ED96409D3430}">
      <dgm:prSet/>
      <dgm:spPr/>
      <dgm:t>
        <a:bodyPr/>
        <a:lstStyle/>
        <a:p>
          <a:endParaRPr lang="da-DK" sz="1600">
            <a:latin typeface="Arial" panose="020B0604020202020204" pitchFamily="34" charset="0"/>
            <a:cs typeface="Arial" panose="020B0604020202020204" pitchFamily="34" charset="0"/>
          </a:endParaRPr>
        </a:p>
      </dgm:t>
    </dgm:pt>
    <dgm:pt modelId="{AE98978C-4547-4908-B42E-431B33922F59}">
      <dgm:prSet phldrT="[Tekst]" custT="1"/>
      <dgm:spPr>
        <a:solidFill>
          <a:srgbClr val="FFFFFF">
            <a:alpha val="50196"/>
          </a:srgbClr>
        </a:solidFill>
      </dgm:spPr>
      <dgm:t>
        <a:bodyPr/>
        <a:lstStyle/>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Fast-track – hvert areal tæller, når vi snakker udtagning af landbrugsjord.</a:t>
          </a:r>
        </a:p>
        <a:p>
          <a:pPr>
            <a:buFont typeface="Arial" panose="020B0604020202020204" pitchFamily="34" charset="0"/>
            <a:buChar char="•"/>
          </a:pPr>
          <a:r>
            <a:rPr lang="da-DK" sz="1600" dirty="0">
              <a:solidFill>
                <a:schemeClr val="tx1"/>
              </a:solidFill>
              <a:latin typeface="Arial" panose="020B0604020202020204" pitchFamily="34" charset="0"/>
              <a:cs typeface="Arial" panose="020B0604020202020204" pitchFamily="34" charset="0"/>
            </a:rPr>
            <a:t>Udgangspunkt i områder der udfordrer. </a:t>
          </a:r>
        </a:p>
      </dgm:t>
    </dgm:pt>
    <dgm:pt modelId="{5384F9A4-0081-48B2-B168-5DA3CD632465}" type="parTrans" cxnId="{EB4E69A7-8CBF-42B1-A432-516E0E2CB1E2}">
      <dgm:prSet/>
      <dgm:spPr/>
      <dgm:t>
        <a:bodyPr/>
        <a:lstStyle/>
        <a:p>
          <a:endParaRPr lang="da-DK" sz="1600">
            <a:latin typeface="Arial" panose="020B0604020202020204" pitchFamily="34" charset="0"/>
            <a:cs typeface="Arial" panose="020B0604020202020204" pitchFamily="34" charset="0"/>
          </a:endParaRPr>
        </a:p>
      </dgm:t>
    </dgm:pt>
    <dgm:pt modelId="{37A1CF1D-B732-4D55-A42D-5EF44F89B4F5}" type="sibTrans" cxnId="{EB4E69A7-8CBF-42B1-A432-516E0E2CB1E2}">
      <dgm:prSet/>
      <dgm:spPr/>
      <dgm:t>
        <a:bodyPr/>
        <a:lstStyle/>
        <a:p>
          <a:endParaRPr lang="da-DK" sz="1600">
            <a:latin typeface="Arial" panose="020B0604020202020204" pitchFamily="34" charset="0"/>
            <a:cs typeface="Arial" panose="020B0604020202020204" pitchFamily="34" charset="0"/>
          </a:endParaRPr>
        </a:p>
      </dgm:t>
    </dgm:pt>
    <dgm:pt modelId="{2162FC40-7F06-4825-A833-9F8130D465ED}" type="pres">
      <dgm:prSet presAssocID="{7A6E2F1A-D123-46F3-94D0-07964588307F}" presName="diagram" presStyleCnt="0">
        <dgm:presLayoutVars>
          <dgm:dir/>
          <dgm:resizeHandles val="exact"/>
        </dgm:presLayoutVars>
      </dgm:prSet>
      <dgm:spPr/>
    </dgm:pt>
    <dgm:pt modelId="{D08AF533-4E81-4B45-B57E-B902FF32E46F}" type="pres">
      <dgm:prSet presAssocID="{6072B20B-76BA-4853-A68E-2A225C0DE96C}" presName="node" presStyleLbl="node1" presStyleIdx="0" presStyleCnt="4" custLinFactX="5000" custLinFactNeighborX="100000" custLinFactNeighborY="2694">
        <dgm:presLayoutVars>
          <dgm:bulletEnabled val="1"/>
        </dgm:presLayoutVars>
      </dgm:prSet>
      <dgm:spPr/>
    </dgm:pt>
    <dgm:pt modelId="{B918D771-1C7D-424C-B1AD-1291D83B45A7}" type="pres">
      <dgm:prSet presAssocID="{C993606D-C759-4096-87E4-F908818CCB37}" presName="sibTrans" presStyleCnt="0"/>
      <dgm:spPr/>
    </dgm:pt>
    <dgm:pt modelId="{8B99FF40-1090-486B-8C4B-A85466F40EA5}" type="pres">
      <dgm:prSet presAssocID="{A6D40237-2B8C-4487-BFD8-FB45AB2B644E}" presName="node" presStyleLbl="node1" presStyleIdx="1" presStyleCnt="4" custLinFactX="-15507" custLinFactNeighborX="-100000" custLinFactNeighborY="2694">
        <dgm:presLayoutVars>
          <dgm:bulletEnabled val="1"/>
        </dgm:presLayoutVars>
      </dgm:prSet>
      <dgm:spPr/>
    </dgm:pt>
    <dgm:pt modelId="{D1414F94-24B5-4442-8455-8A53369BF747}" type="pres">
      <dgm:prSet presAssocID="{844C46EC-A4D1-46F5-9F4D-EDF91839CA62}" presName="sibTrans" presStyleCnt="0"/>
      <dgm:spPr/>
    </dgm:pt>
    <dgm:pt modelId="{FCCA18F9-A943-43A9-B9A6-25A69CAF2B98}" type="pres">
      <dgm:prSet presAssocID="{6CFFB4D0-8013-4431-B180-632D312B6D05}" presName="node" presStyleLbl="node1" presStyleIdx="2" presStyleCnt="4" custLinFactNeighborX="-5507" custLinFactNeighborY="-2014">
        <dgm:presLayoutVars>
          <dgm:bulletEnabled val="1"/>
        </dgm:presLayoutVars>
      </dgm:prSet>
      <dgm:spPr/>
    </dgm:pt>
    <dgm:pt modelId="{1DE367F5-4951-4C31-A233-E0E8A8381009}" type="pres">
      <dgm:prSet presAssocID="{3F9941A3-6D09-4190-8034-6C286AE4F6D8}" presName="sibTrans" presStyleCnt="0"/>
      <dgm:spPr/>
    </dgm:pt>
    <dgm:pt modelId="{78488AA3-1A44-4072-9BBD-8DC2A158A4A8}" type="pres">
      <dgm:prSet presAssocID="{AE98978C-4547-4908-B42E-431B33922F59}" presName="node" presStyleLbl="node1" presStyleIdx="3" presStyleCnt="4" custLinFactNeighborX="-5000" custLinFactNeighborY="-1547">
        <dgm:presLayoutVars>
          <dgm:bulletEnabled val="1"/>
        </dgm:presLayoutVars>
      </dgm:prSet>
      <dgm:spPr/>
    </dgm:pt>
  </dgm:ptLst>
  <dgm:cxnLst>
    <dgm:cxn modelId="{9A2F990C-E065-45B5-A1FF-278D9EE7162F}" srcId="{7A6E2F1A-D123-46F3-94D0-07964588307F}" destId="{A6D40237-2B8C-4487-BFD8-FB45AB2B644E}" srcOrd="1" destOrd="0" parTransId="{2846F602-51F4-4535-AF22-292377F19857}" sibTransId="{844C46EC-A4D1-46F5-9F4D-EDF91839CA62}"/>
    <dgm:cxn modelId="{4F9BDB1C-A572-4138-8862-3019FA387141}" type="presOf" srcId="{AE98978C-4547-4908-B42E-431B33922F59}" destId="{78488AA3-1A44-4072-9BBD-8DC2A158A4A8}" srcOrd="0" destOrd="0" presId="urn:microsoft.com/office/officeart/2005/8/layout/default"/>
    <dgm:cxn modelId="{CB34A920-76BB-47B9-AE2C-ED96409D3430}" srcId="{7A6E2F1A-D123-46F3-94D0-07964588307F}" destId="{6CFFB4D0-8013-4431-B180-632D312B6D05}" srcOrd="2" destOrd="0" parTransId="{A144FAC0-8913-4776-9C9D-C33954D90AB6}" sibTransId="{3F9941A3-6D09-4190-8034-6C286AE4F6D8}"/>
    <dgm:cxn modelId="{E8B77627-D9DC-46D2-B69F-C5A20D1348E2}" type="presOf" srcId="{7A6E2F1A-D123-46F3-94D0-07964588307F}" destId="{2162FC40-7F06-4825-A833-9F8130D465ED}" srcOrd="0" destOrd="0" presId="urn:microsoft.com/office/officeart/2005/8/layout/default"/>
    <dgm:cxn modelId="{2FAD2A2E-A09C-40F9-A331-5D12BDA5ECA5}" type="presOf" srcId="{6CFFB4D0-8013-4431-B180-632D312B6D05}" destId="{FCCA18F9-A943-43A9-B9A6-25A69CAF2B98}" srcOrd="0" destOrd="0" presId="urn:microsoft.com/office/officeart/2005/8/layout/default"/>
    <dgm:cxn modelId="{F57DFF3C-DFBB-4A05-BB50-24F6043FCF94}" srcId="{7A6E2F1A-D123-46F3-94D0-07964588307F}" destId="{6072B20B-76BA-4853-A68E-2A225C0DE96C}" srcOrd="0" destOrd="0" parTransId="{82D0BE48-7896-44BD-B992-57CE3F2C2DBF}" sibTransId="{C993606D-C759-4096-87E4-F908818CCB37}"/>
    <dgm:cxn modelId="{B0A1DC6F-5038-4F12-B6FF-B96CBD4541B4}" type="presOf" srcId="{A6D40237-2B8C-4487-BFD8-FB45AB2B644E}" destId="{8B99FF40-1090-486B-8C4B-A85466F40EA5}" srcOrd="0" destOrd="0" presId="urn:microsoft.com/office/officeart/2005/8/layout/default"/>
    <dgm:cxn modelId="{EB4E69A7-8CBF-42B1-A432-516E0E2CB1E2}" srcId="{7A6E2F1A-D123-46F3-94D0-07964588307F}" destId="{AE98978C-4547-4908-B42E-431B33922F59}" srcOrd="3" destOrd="0" parTransId="{5384F9A4-0081-48B2-B168-5DA3CD632465}" sibTransId="{37A1CF1D-B732-4D55-A42D-5EF44F89B4F5}"/>
    <dgm:cxn modelId="{2645C3B7-723A-41F9-97E0-276CB6A1728D}" type="presOf" srcId="{6072B20B-76BA-4853-A68E-2A225C0DE96C}" destId="{D08AF533-4E81-4B45-B57E-B902FF32E46F}" srcOrd="0" destOrd="0" presId="urn:microsoft.com/office/officeart/2005/8/layout/default"/>
    <dgm:cxn modelId="{6C1612D7-38A6-41F4-B4CD-6AE905608255}" type="presParOf" srcId="{2162FC40-7F06-4825-A833-9F8130D465ED}" destId="{D08AF533-4E81-4B45-B57E-B902FF32E46F}" srcOrd="0" destOrd="0" presId="urn:microsoft.com/office/officeart/2005/8/layout/default"/>
    <dgm:cxn modelId="{A5858042-8A4B-4FD3-9E9C-0C8C9687D874}" type="presParOf" srcId="{2162FC40-7F06-4825-A833-9F8130D465ED}" destId="{B918D771-1C7D-424C-B1AD-1291D83B45A7}" srcOrd="1" destOrd="0" presId="urn:microsoft.com/office/officeart/2005/8/layout/default"/>
    <dgm:cxn modelId="{36BBF75A-11D8-45F1-97F8-AE8E3079F2D1}" type="presParOf" srcId="{2162FC40-7F06-4825-A833-9F8130D465ED}" destId="{8B99FF40-1090-486B-8C4B-A85466F40EA5}" srcOrd="2" destOrd="0" presId="urn:microsoft.com/office/officeart/2005/8/layout/default"/>
    <dgm:cxn modelId="{8313F7FC-B802-48E7-92B2-B0D2EF518E4A}" type="presParOf" srcId="{2162FC40-7F06-4825-A833-9F8130D465ED}" destId="{D1414F94-24B5-4442-8455-8A53369BF747}" srcOrd="3" destOrd="0" presId="urn:microsoft.com/office/officeart/2005/8/layout/default"/>
    <dgm:cxn modelId="{4CEF671A-96B3-49C5-ADC3-14A51E36D03B}" type="presParOf" srcId="{2162FC40-7F06-4825-A833-9F8130D465ED}" destId="{FCCA18F9-A943-43A9-B9A6-25A69CAF2B98}" srcOrd="4" destOrd="0" presId="urn:microsoft.com/office/officeart/2005/8/layout/default"/>
    <dgm:cxn modelId="{A595CEDA-84D8-4633-BD0A-2DFF51A9F9E4}" type="presParOf" srcId="{2162FC40-7F06-4825-A833-9F8130D465ED}" destId="{1DE367F5-4951-4C31-A233-E0E8A8381009}" srcOrd="5" destOrd="0" presId="urn:microsoft.com/office/officeart/2005/8/layout/default"/>
    <dgm:cxn modelId="{64E0AA10-DC21-45E8-BB28-09707DDF8F8F}" type="presParOf" srcId="{2162FC40-7F06-4825-A833-9F8130D465ED}" destId="{78488AA3-1A44-4072-9BBD-8DC2A158A4A8}" srcOrd="6"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F533-4E81-4B45-B57E-B902FF32E46F}">
      <dsp:nvSpPr>
        <dsp:cNvPr id="0" name=""/>
        <dsp:cNvSpPr/>
      </dsp:nvSpPr>
      <dsp:spPr>
        <a:xfrm>
          <a:off x="1107097" y="341"/>
          <a:ext cx="2087890" cy="1252734"/>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Realiserede projekter: </a:t>
          </a:r>
        </a:p>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11 stk. / 624 ha </a:t>
          </a:r>
        </a:p>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inkl. MUFJO</a:t>
          </a:r>
        </a:p>
      </dsp:txBody>
      <dsp:txXfrm>
        <a:off x="1107097" y="341"/>
        <a:ext cx="2087890" cy="1252734"/>
      </dsp:txXfrm>
    </dsp:sp>
    <dsp:sp modelId="{8B99FF40-1090-486B-8C4B-A85466F40EA5}">
      <dsp:nvSpPr>
        <dsp:cNvPr id="0" name=""/>
        <dsp:cNvSpPr/>
      </dsp:nvSpPr>
      <dsp:spPr>
        <a:xfrm>
          <a:off x="3403777" y="341"/>
          <a:ext cx="2087890" cy="1252734"/>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Realiseringsfase: </a:t>
          </a:r>
        </a:p>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11 stk. /662 ha</a:t>
          </a:r>
        </a:p>
      </dsp:txBody>
      <dsp:txXfrm>
        <a:off x="3403777" y="341"/>
        <a:ext cx="2087890" cy="1252734"/>
      </dsp:txXfrm>
    </dsp:sp>
    <dsp:sp modelId="{FCCA18F9-A943-43A9-B9A6-25A69CAF2B98}">
      <dsp:nvSpPr>
        <dsp:cNvPr id="0" name=""/>
        <dsp:cNvSpPr/>
      </dsp:nvSpPr>
      <dsp:spPr>
        <a:xfrm>
          <a:off x="1107097" y="1461864"/>
          <a:ext cx="2087890" cy="1252734"/>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Forundersøgelser: </a:t>
          </a:r>
        </a:p>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15 stk./ 890 ha</a:t>
          </a:r>
        </a:p>
      </dsp:txBody>
      <dsp:txXfrm>
        <a:off x="1107097" y="1461864"/>
        <a:ext cx="2087890" cy="1252734"/>
      </dsp:txXfrm>
    </dsp:sp>
    <dsp:sp modelId="{63C37934-E940-4868-BF78-2D5387DE163D}">
      <dsp:nvSpPr>
        <dsp:cNvPr id="0" name=""/>
        <dsp:cNvSpPr/>
      </dsp:nvSpPr>
      <dsp:spPr>
        <a:xfrm>
          <a:off x="3403777" y="1461864"/>
          <a:ext cx="2087890" cy="1252734"/>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4770" rIns="0" bIns="64770" numCol="1" spcCol="1270" anchor="ctr" anchorCtr="0">
          <a:noAutofit/>
        </a:bodyPr>
        <a:lstStyle/>
        <a:p>
          <a:pPr marL="0" lvl="0" indent="0" algn="ctr" defTabSz="755650">
            <a:lnSpc>
              <a:spcPct val="90000"/>
            </a:lnSpc>
            <a:spcBef>
              <a:spcPct val="0"/>
            </a:spcBef>
            <a:spcAft>
              <a:spcPct val="35000"/>
            </a:spcAft>
            <a:buNone/>
          </a:pPr>
          <a:r>
            <a:rPr lang="da-DK" sz="1700" kern="1200" dirty="0" err="1">
              <a:solidFill>
                <a:schemeClr val="tx1"/>
              </a:solidFill>
              <a:latin typeface="Arial" panose="020B0604020202020204" pitchFamily="34" charset="0"/>
              <a:cs typeface="Arial" panose="020B0604020202020204" pitchFamily="34" charset="0"/>
            </a:rPr>
            <a:t>Preforundersøgelser</a:t>
          </a:r>
          <a:r>
            <a:rPr lang="da-DK" sz="1700" kern="1200" dirty="0">
              <a:solidFill>
                <a:schemeClr val="tx1"/>
              </a:solidFill>
              <a:latin typeface="Arial" panose="020B0604020202020204" pitchFamily="34" charset="0"/>
              <a:cs typeface="Arial" panose="020B0604020202020204" pitchFamily="34" charset="0"/>
            </a:rPr>
            <a:t>: 5 stk. / 75 ha</a:t>
          </a:r>
        </a:p>
      </dsp:txBody>
      <dsp:txXfrm>
        <a:off x="3403777" y="1461864"/>
        <a:ext cx="2087890" cy="1252734"/>
      </dsp:txXfrm>
    </dsp:sp>
    <dsp:sp modelId="{78488AA3-1A44-4072-9BBD-8DC2A158A4A8}">
      <dsp:nvSpPr>
        <dsp:cNvPr id="0" name=""/>
        <dsp:cNvSpPr/>
      </dsp:nvSpPr>
      <dsp:spPr>
        <a:xfrm>
          <a:off x="2255437" y="2923388"/>
          <a:ext cx="2087890" cy="1252734"/>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Alt i alt </a:t>
          </a:r>
        </a:p>
        <a:p>
          <a:pPr marL="0" lvl="0" indent="0" algn="ctr" defTabSz="800100">
            <a:lnSpc>
              <a:spcPct val="90000"/>
            </a:lnSpc>
            <a:spcBef>
              <a:spcPct val="0"/>
            </a:spcBef>
            <a:spcAft>
              <a:spcPct val="35000"/>
            </a:spcAft>
            <a:buFont typeface="Arial" panose="020B0604020202020204" pitchFamily="34" charset="0"/>
            <a:buNone/>
          </a:pPr>
          <a:r>
            <a:rPr lang="da-DK" sz="1800" kern="1200" dirty="0">
              <a:solidFill>
                <a:schemeClr val="tx1"/>
              </a:solidFill>
              <a:latin typeface="Arial" panose="020B0604020202020204" pitchFamily="34" charset="0"/>
              <a:cs typeface="Arial" panose="020B0604020202020204" pitchFamily="34" charset="0"/>
            </a:rPr>
            <a:t>ca. 2300 ha</a:t>
          </a:r>
        </a:p>
      </dsp:txBody>
      <dsp:txXfrm>
        <a:off x="2255437" y="2923388"/>
        <a:ext cx="2087890" cy="12527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F533-4E81-4B45-B57E-B902FF32E46F}">
      <dsp:nvSpPr>
        <dsp:cNvPr id="0" name=""/>
        <dsp:cNvSpPr/>
      </dsp:nvSpPr>
      <dsp:spPr>
        <a:xfrm>
          <a:off x="4032447" y="57300"/>
          <a:ext cx="3453571" cy="2072142"/>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Udgangspunkt i og forståelse for landmandens/lodsejerens situation – det handler om deres liv og lokalområde.</a:t>
          </a:r>
        </a:p>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Synlighed og tillid</a:t>
          </a:r>
        </a:p>
      </dsp:txBody>
      <dsp:txXfrm>
        <a:off x="4032447" y="57300"/>
        <a:ext cx="3453571" cy="2072142"/>
      </dsp:txXfrm>
    </dsp:sp>
    <dsp:sp modelId="{8B99FF40-1090-486B-8C4B-A85466F40EA5}">
      <dsp:nvSpPr>
        <dsp:cNvPr id="0" name=""/>
        <dsp:cNvSpPr/>
      </dsp:nvSpPr>
      <dsp:spPr>
        <a:xfrm>
          <a:off x="216010" y="57300"/>
          <a:ext cx="3453571" cy="2072142"/>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Opstartsmøde uden fremlæggelse af administrativt projektforslag.</a:t>
          </a:r>
        </a:p>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Ingen fordele – ingen projekt!</a:t>
          </a:r>
        </a:p>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Oprigtig og stærk organisation bag – der sætter handling bag ordene – hele vejen.</a:t>
          </a:r>
        </a:p>
      </dsp:txBody>
      <dsp:txXfrm>
        <a:off x="216010" y="57300"/>
        <a:ext cx="3453571" cy="2072142"/>
      </dsp:txXfrm>
    </dsp:sp>
    <dsp:sp modelId="{FCCA18F9-A943-43A9-B9A6-25A69CAF2B98}">
      <dsp:nvSpPr>
        <dsp:cNvPr id="0" name=""/>
        <dsp:cNvSpPr/>
      </dsp:nvSpPr>
      <dsp:spPr>
        <a:xfrm>
          <a:off x="216010" y="2377243"/>
          <a:ext cx="3453571" cy="2072142"/>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Udtagningsordninger skal kunne understøtte lokale værdier og udvikling f.eks. rekreative naturområder.</a:t>
          </a:r>
        </a:p>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Strategisk placering af vådområder, der skaber sammenhængende naturbånd. </a:t>
          </a:r>
        </a:p>
      </dsp:txBody>
      <dsp:txXfrm>
        <a:off x="216010" y="2377243"/>
        <a:ext cx="3453571" cy="2072142"/>
      </dsp:txXfrm>
    </dsp:sp>
    <dsp:sp modelId="{78488AA3-1A44-4072-9BBD-8DC2A158A4A8}">
      <dsp:nvSpPr>
        <dsp:cNvPr id="0" name=""/>
        <dsp:cNvSpPr/>
      </dsp:nvSpPr>
      <dsp:spPr>
        <a:xfrm>
          <a:off x="4032448" y="2386920"/>
          <a:ext cx="3453571" cy="2072142"/>
        </a:xfrm>
        <a:prstGeom prst="rect">
          <a:avLst/>
        </a:prstGeom>
        <a:solidFill>
          <a:srgbClr val="FFFFFF">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Fast-track – hvert areal tæller, når vi snakker udtagning af landbrugsjord.</a:t>
          </a:r>
        </a:p>
        <a:p>
          <a:pPr marL="0" lvl="0" indent="0" algn="ctr" defTabSz="711200">
            <a:lnSpc>
              <a:spcPct val="90000"/>
            </a:lnSpc>
            <a:spcBef>
              <a:spcPct val="0"/>
            </a:spcBef>
            <a:spcAft>
              <a:spcPct val="35000"/>
            </a:spcAft>
            <a:buFont typeface="Arial" panose="020B0604020202020204" pitchFamily="34" charset="0"/>
            <a:buNone/>
          </a:pPr>
          <a:r>
            <a:rPr lang="da-DK" sz="1600" kern="1200" dirty="0">
              <a:solidFill>
                <a:schemeClr val="tx1"/>
              </a:solidFill>
              <a:latin typeface="Arial" panose="020B0604020202020204" pitchFamily="34" charset="0"/>
              <a:cs typeface="Arial" panose="020B0604020202020204" pitchFamily="34" charset="0"/>
            </a:rPr>
            <a:t>Udgangspunkt i områder der udfordrer. </a:t>
          </a:r>
        </a:p>
      </dsp:txBody>
      <dsp:txXfrm>
        <a:off x="4032448" y="2386920"/>
        <a:ext cx="3453571" cy="20721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67EE93-E1F9-46E6-B6E3-4D485DA9A43D}" type="datetimeFigureOut">
              <a:rPr lang="da-DK" smtClean="0"/>
              <a:t>27-11-2024</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99BEF6-1E7B-4C55-9DE5-9B47841403A4}" type="slidenum">
              <a:rPr lang="da-DK" smtClean="0"/>
              <a:t>‹nr.›</a:t>
            </a:fld>
            <a:endParaRPr lang="da-DK"/>
          </a:p>
        </p:txBody>
      </p:sp>
    </p:spTree>
    <p:extLst>
      <p:ext uri="{BB962C8B-B14F-4D97-AF65-F5344CB8AC3E}">
        <p14:creationId xmlns:p14="http://schemas.microsoft.com/office/powerpoint/2010/main" val="3081762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iodiversitetsraadet.dk/pdf/2022/12/Biodiversitetsraadet-2022-Fra-tab-til-fremgang-Final-hjemmeside.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Inddragelse er afgørende i kommunens hverdag, især i komplekse sager. </a:t>
            </a:r>
          </a:p>
          <a:p>
            <a:r>
              <a:rPr lang="da-DK" dirty="0"/>
              <a:t>Hvordan sikrer vi, at lokale aktører føler sig hørt, samtidig med at vi opfylder krav fra nationale og internationale dagsordener? </a:t>
            </a:r>
          </a:p>
          <a:p>
            <a:r>
              <a:rPr lang="da-DK" dirty="0"/>
              <a:t>Hvordan kan vi i Nordfyns Kommune inddrage borgere bedst muligt? Vi bruger allerede assensmodellen med succes i forhold til vådområder, men kan det breddes ud? </a:t>
            </a:r>
          </a:p>
          <a:p>
            <a:endParaRPr lang="da-DK" dirty="0"/>
          </a:p>
          <a:p>
            <a:r>
              <a:rPr lang="da-DK" dirty="0"/>
              <a:t>ASSENS Modellen er en måde, hvorpå man tidligt inddrager lodsejere og efterfølgende, lokalbefolkning og andre interessenter i et givent projektområde.</a:t>
            </a:r>
          </a:p>
        </p:txBody>
      </p:sp>
      <p:sp>
        <p:nvSpPr>
          <p:cNvPr id="4" name="Pladsholder til slidenummer 3"/>
          <p:cNvSpPr>
            <a:spLocks noGrp="1"/>
          </p:cNvSpPr>
          <p:nvPr>
            <p:ph type="sldNum" sz="quarter" idx="5"/>
          </p:nvPr>
        </p:nvSpPr>
        <p:spPr/>
        <p:txBody>
          <a:bodyPr/>
          <a:lstStyle/>
          <a:p>
            <a:fld id="{9D99BEF6-1E7B-4C55-9DE5-9B47841403A4}" type="slidenum">
              <a:rPr lang="da-DK" smtClean="0"/>
              <a:t>2</a:t>
            </a:fld>
            <a:endParaRPr lang="da-DK"/>
          </a:p>
        </p:txBody>
      </p:sp>
    </p:spTree>
    <p:extLst>
      <p:ext uri="{BB962C8B-B14F-4D97-AF65-F5344CB8AC3E}">
        <p14:creationId xmlns:p14="http://schemas.microsoft.com/office/powerpoint/2010/main" val="1839065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DE2B4ED3-F7B7-43F0-B39D-E0B64D229707}" type="slidenum">
              <a:rPr lang="da-DK" smtClean="0"/>
              <a:t>15</a:t>
            </a:fld>
            <a:endParaRPr lang="da-DK"/>
          </a:p>
        </p:txBody>
      </p:sp>
    </p:spTree>
    <p:extLst>
      <p:ext uri="{BB962C8B-B14F-4D97-AF65-F5344CB8AC3E}">
        <p14:creationId xmlns:p14="http://schemas.microsoft.com/office/powerpoint/2010/main" val="2704232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10"/>
          </p:nvPr>
        </p:nvSpPr>
        <p:spPr/>
        <p:txBody>
          <a:bodyPr/>
          <a:lstStyle/>
          <a:p>
            <a:fld id="{DE2B4ED3-F7B7-43F0-B39D-E0B64D229707}" type="slidenum">
              <a:rPr lang="da-DK" smtClean="0"/>
              <a:t>16</a:t>
            </a:fld>
            <a:endParaRPr lang="da-DK"/>
          </a:p>
        </p:txBody>
      </p:sp>
    </p:spTree>
    <p:extLst>
      <p:ext uri="{BB962C8B-B14F-4D97-AF65-F5344CB8AC3E}">
        <p14:creationId xmlns:p14="http://schemas.microsoft.com/office/powerpoint/2010/main" val="3646228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r>
              <a:rPr lang="da-DK" dirty="0"/>
              <a:t>Den grønne hovedstruktur for det fremtidige landskab i </a:t>
            </a:r>
            <a:r>
              <a:rPr lang="da-DK" dirty="0" err="1"/>
              <a:t>Holmehaveområde</a:t>
            </a:r>
            <a:r>
              <a:rPr lang="da-DK" dirty="0"/>
              <a:t> er vist på kortet med angivne forbindelser til det omgivende landskab. Strukturen viser de vigtigste grønne forbindelser, hvor eksisterende naturområder bevares, og hvor der aktivt bør arbejdes for at lukke manglende sammenhænge – med udlæg af nye naturområdet beskrevet under den blågrønne netværk. </a:t>
            </a:r>
            <a:endParaRPr lang="en-US" dirty="0"/>
          </a:p>
          <a:p>
            <a:pPr marL="0" indent="0">
              <a:buNone/>
            </a:pPr>
            <a:r>
              <a:rPr lang="da-DK" dirty="0"/>
              <a:t>I den grønne hovedstruktur kan rekreative stier lægges under hensyntagen til naturværdierne.</a:t>
            </a:r>
            <a:endParaRPr lang="en-US" dirty="0"/>
          </a:p>
        </p:txBody>
      </p:sp>
      <p:sp>
        <p:nvSpPr>
          <p:cNvPr id="4" name="Pladsholder til slidenummer 3"/>
          <p:cNvSpPr>
            <a:spLocks noGrp="1"/>
          </p:cNvSpPr>
          <p:nvPr>
            <p:ph type="sldNum" sz="quarter" idx="10"/>
          </p:nvPr>
        </p:nvSpPr>
        <p:spPr/>
        <p:txBody>
          <a:bodyPr/>
          <a:lstStyle/>
          <a:p>
            <a:fld id="{49436F85-577F-4A92-A47F-D540A2BCC821}" type="slidenum">
              <a:rPr lang="en-GB" smtClean="0"/>
              <a:t>17</a:t>
            </a:fld>
            <a:endParaRPr lang="en-GB" dirty="0"/>
          </a:p>
        </p:txBody>
      </p:sp>
    </p:spTree>
    <p:extLst>
      <p:ext uri="{BB962C8B-B14F-4D97-AF65-F5344CB8AC3E}">
        <p14:creationId xmlns:p14="http://schemas.microsoft.com/office/powerpoint/2010/main" val="976832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E2B4ED3-F7B7-43F0-B39D-E0B64D229707}" type="slidenum">
              <a:rPr lang="da-DK" smtClean="0"/>
              <a:t>19</a:t>
            </a:fld>
            <a:endParaRPr lang="da-DK"/>
          </a:p>
        </p:txBody>
      </p:sp>
    </p:spTree>
    <p:extLst>
      <p:ext uri="{BB962C8B-B14F-4D97-AF65-F5344CB8AC3E}">
        <p14:creationId xmlns:p14="http://schemas.microsoft.com/office/powerpoint/2010/main" val="193249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E2B4ED3-F7B7-43F0-B39D-E0B64D229707}" type="slidenum">
              <a:rPr lang="da-DK" smtClean="0"/>
              <a:t>20</a:t>
            </a:fld>
            <a:endParaRPr lang="da-DK"/>
          </a:p>
        </p:txBody>
      </p:sp>
    </p:spTree>
    <p:extLst>
      <p:ext uri="{BB962C8B-B14F-4D97-AF65-F5344CB8AC3E}">
        <p14:creationId xmlns:p14="http://schemas.microsoft.com/office/powerpoint/2010/main" val="16427927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E2B4ED3-F7B7-43F0-B39D-E0B64D229707}" type="slidenum">
              <a:rPr lang="da-DK" smtClean="0"/>
              <a:t>21</a:t>
            </a:fld>
            <a:endParaRPr lang="da-DK"/>
          </a:p>
        </p:txBody>
      </p:sp>
    </p:spTree>
    <p:extLst>
      <p:ext uri="{BB962C8B-B14F-4D97-AF65-F5344CB8AC3E}">
        <p14:creationId xmlns:p14="http://schemas.microsoft.com/office/powerpoint/2010/main" val="341520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E2B4ED3-F7B7-43F0-B39D-E0B64D229707}" type="slidenum">
              <a:rPr lang="da-DK" smtClean="0"/>
              <a:t>22</a:t>
            </a:fld>
            <a:endParaRPr lang="da-DK"/>
          </a:p>
        </p:txBody>
      </p:sp>
    </p:spTree>
    <p:extLst>
      <p:ext uri="{BB962C8B-B14F-4D97-AF65-F5344CB8AC3E}">
        <p14:creationId xmlns:p14="http://schemas.microsoft.com/office/powerpoint/2010/main" val="1399154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der er brug for nye og endnu ukendte løsninger, på komplekse samfundsproblemer, som ingen organisation eller myndighed kan løse alene, byder </a:t>
            </a:r>
            <a:r>
              <a:rPr lang="da-DK" dirty="0" err="1"/>
              <a:t>Collective</a:t>
            </a:r>
            <a:r>
              <a:rPr lang="da-DK" dirty="0"/>
              <a:t> </a:t>
            </a:r>
            <a:r>
              <a:rPr lang="da-DK" dirty="0" err="1"/>
              <a:t>Impact</a:t>
            </a:r>
            <a:r>
              <a:rPr lang="da-DK" dirty="0"/>
              <a:t> på en arbejdsmetode, der erfaringsmæssigt har ført til vidtrækkende resultater – såvel lokalt, nationalt og globalt.</a:t>
            </a:r>
          </a:p>
          <a:p>
            <a:endParaRPr lang="da-DK" dirty="0"/>
          </a:p>
          <a:p>
            <a:pPr marL="171450" indent="-171450">
              <a:buFont typeface="Arial" panose="020B0604020202020204" pitchFamily="34" charset="0"/>
              <a:buChar char="•"/>
            </a:pPr>
            <a:r>
              <a:rPr lang="da-DK" dirty="0"/>
              <a:t>En ny arbejdsform, der skal skabe rammerne for løsningen af svære samfundsproblemer. Problemer, som parterne ikke kan løse alene. </a:t>
            </a:r>
          </a:p>
          <a:p>
            <a:endParaRPr lang="da-DK" dirty="0"/>
          </a:p>
          <a:p>
            <a:pPr marL="171450" indent="-171450">
              <a:buFont typeface="Arial" panose="020B0604020202020204" pitchFamily="34" charset="0"/>
              <a:buChar char="•"/>
            </a:pPr>
            <a:r>
              <a:rPr lang="da-DK" dirty="0"/>
              <a:t>Aktører går sammen i tætte gensidigt forpligtende samarbejder om at løse komplekse problemstillinger. </a:t>
            </a:r>
          </a:p>
          <a:p>
            <a:endParaRPr lang="da-DK" dirty="0"/>
          </a:p>
          <a:p>
            <a:pPr marL="171450" indent="-171450">
              <a:buFont typeface="Arial" panose="020B0604020202020204" pitchFamily="34" charset="0"/>
              <a:buChar char="•"/>
            </a:pPr>
            <a:r>
              <a:rPr lang="da-DK" dirty="0"/>
              <a:t>Ofte kan man ikke forudsige, hvad der er løsningen. Men der er potentiale for at skabe store effekter, som den enkelte aktør aldrig ville kunne opnå alene.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Skift fra strøm af usammenhængende initiativer. Samarbejde på tværs af for at identificere og bygge videre på det, som allerede fungerer. </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err="1"/>
              <a:t>Collective</a:t>
            </a:r>
            <a:r>
              <a:rPr lang="da-DK" dirty="0"/>
              <a:t> </a:t>
            </a:r>
            <a:r>
              <a:rPr lang="da-DK" dirty="0" err="1"/>
              <a:t>Impact</a:t>
            </a:r>
            <a:r>
              <a:rPr lang="da-DK" dirty="0"/>
              <a:t> er en </a:t>
            </a:r>
            <a:r>
              <a:rPr lang="da-DK" dirty="0" err="1"/>
              <a:t>marathon</a:t>
            </a:r>
            <a:r>
              <a:rPr lang="da-DK" dirty="0"/>
              <a:t> – ikke en spurt. </a:t>
            </a:r>
            <a:r>
              <a:rPr lang="da-DK" dirty="0" err="1"/>
              <a:t>Collective</a:t>
            </a:r>
            <a:r>
              <a:rPr lang="da-DK" dirty="0"/>
              <a:t> </a:t>
            </a:r>
            <a:r>
              <a:rPr lang="da-DK" dirty="0" err="1"/>
              <a:t>Impact</a:t>
            </a:r>
            <a:r>
              <a:rPr lang="da-DK" dirty="0"/>
              <a:t> er, når den fælles agenda rodfæster sig og bliver mere og mere åbenlys for de involverede organisationer, vil begynde at handle i tråd med den overordnede indsats. </a:t>
            </a:r>
          </a:p>
          <a:p>
            <a:pPr lvl="0"/>
            <a:endParaRPr lang="da-DK" dirty="0"/>
          </a:p>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30DDD6F7-C4C3-4ACC-B578-345B815C6EAB}" type="slidenum">
              <a:rPr lang="da-DK" smtClean="0"/>
              <a:t>24</a:t>
            </a:fld>
            <a:endParaRPr lang="da-DK"/>
          </a:p>
        </p:txBody>
      </p:sp>
    </p:spTree>
    <p:extLst>
      <p:ext uri="{BB962C8B-B14F-4D97-AF65-F5344CB8AC3E}">
        <p14:creationId xmlns:p14="http://schemas.microsoft.com/office/powerpoint/2010/main" val="56004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5EDF6-1650-0969-7D53-9FC59CFADC4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7949CD2-41EA-8320-2D97-158F783438F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147323C-8C7D-413B-22F6-4A3ECB5D0D7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8918B44-BE84-889D-B8FA-4CD2FD7837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99BEF6-1E7B-4C55-9DE5-9B47841403A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078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81612-D4D2-6B00-C550-90CEF4A2A0F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5945C78-C07F-D115-AA03-85DD5047D47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957D79-7758-9E0A-63FC-3F6F68838367}"/>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7DC6AC62-7FD1-EC3A-FF51-86EAA4704CAC}"/>
              </a:ext>
            </a:extLst>
          </p:cNvPr>
          <p:cNvSpPr>
            <a:spLocks noGrp="1"/>
          </p:cNvSpPr>
          <p:nvPr>
            <p:ph type="sldNum" sz="quarter" idx="5"/>
          </p:nvPr>
        </p:nvSpPr>
        <p:spPr/>
        <p:txBody>
          <a:bodyPr/>
          <a:lstStyle/>
          <a:p>
            <a:fld id="{9D99BEF6-1E7B-4C55-9DE5-9B47841403A4}" type="slidenum">
              <a:rPr lang="da-DK" smtClean="0"/>
              <a:t>28</a:t>
            </a:fld>
            <a:endParaRPr lang="da-DK"/>
          </a:p>
        </p:txBody>
      </p:sp>
    </p:spTree>
    <p:extLst>
      <p:ext uri="{BB962C8B-B14F-4D97-AF65-F5344CB8AC3E}">
        <p14:creationId xmlns:p14="http://schemas.microsoft.com/office/powerpoint/2010/main" val="200168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9D99BEF6-1E7B-4C55-9DE5-9B47841403A4}" type="slidenum">
              <a:rPr lang="da-DK" smtClean="0"/>
              <a:t>3</a:t>
            </a:fld>
            <a:endParaRPr lang="da-DK"/>
          </a:p>
        </p:txBody>
      </p:sp>
    </p:spTree>
    <p:extLst>
      <p:ext uri="{BB962C8B-B14F-4D97-AF65-F5344CB8AC3E}">
        <p14:creationId xmlns:p14="http://schemas.microsoft.com/office/powerpoint/2010/main" val="3655352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p:txBody>
      </p:sp>
      <p:sp>
        <p:nvSpPr>
          <p:cNvPr id="4" name="Pladsholder til slidenummer 3"/>
          <p:cNvSpPr>
            <a:spLocks noGrp="1"/>
          </p:cNvSpPr>
          <p:nvPr>
            <p:ph type="sldNum" sz="quarter" idx="10"/>
          </p:nvPr>
        </p:nvSpPr>
        <p:spPr/>
        <p:txBody>
          <a:bodyPr/>
          <a:lstStyle/>
          <a:p>
            <a:fld id="{9D99BEF6-1E7B-4C55-9DE5-9B47841403A4}" type="slidenum">
              <a:rPr lang="da-DK" smtClean="0"/>
              <a:t>29</a:t>
            </a:fld>
            <a:endParaRPr lang="da-DK"/>
          </a:p>
        </p:txBody>
      </p:sp>
    </p:spTree>
    <p:extLst>
      <p:ext uri="{BB962C8B-B14F-4D97-AF65-F5344CB8AC3E}">
        <p14:creationId xmlns:p14="http://schemas.microsoft.com/office/powerpoint/2010/main" val="2718704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4AC59B-C2EC-469F-B878-95143FF43152}" type="slidenum">
              <a:rPr lang="da-DK" smtClean="0"/>
              <a:t>30</a:t>
            </a:fld>
            <a:endParaRPr lang="da-DK"/>
          </a:p>
        </p:txBody>
      </p:sp>
    </p:spTree>
    <p:extLst>
      <p:ext uri="{BB962C8B-B14F-4D97-AF65-F5344CB8AC3E}">
        <p14:creationId xmlns:p14="http://schemas.microsoft.com/office/powerpoint/2010/main" val="1282446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4AC59B-C2EC-469F-B878-95143FF43152}" type="slidenum">
              <a:rPr lang="da-DK" smtClean="0"/>
              <a:t>31</a:t>
            </a:fld>
            <a:endParaRPr lang="da-DK"/>
          </a:p>
        </p:txBody>
      </p:sp>
    </p:spTree>
    <p:extLst>
      <p:ext uri="{BB962C8B-B14F-4D97-AF65-F5344CB8AC3E}">
        <p14:creationId xmlns:p14="http://schemas.microsoft.com/office/powerpoint/2010/main" val="1700266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4AC59B-C2EC-469F-B878-95143FF43152}" type="slidenum">
              <a:rPr lang="da-DK" smtClean="0"/>
              <a:t>32</a:t>
            </a:fld>
            <a:endParaRPr lang="da-DK"/>
          </a:p>
        </p:txBody>
      </p:sp>
    </p:spTree>
    <p:extLst>
      <p:ext uri="{BB962C8B-B14F-4D97-AF65-F5344CB8AC3E}">
        <p14:creationId xmlns:p14="http://schemas.microsoft.com/office/powerpoint/2010/main" val="1892465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4AC59B-C2EC-469F-B878-95143FF43152}" type="slidenum">
              <a:rPr lang="da-DK" smtClean="0"/>
              <a:t>33</a:t>
            </a:fld>
            <a:endParaRPr lang="da-DK"/>
          </a:p>
        </p:txBody>
      </p:sp>
    </p:spTree>
    <p:extLst>
      <p:ext uri="{BB962C8B-B14F-4D97-AF65-F5344CB8AC3E}">
        <p14:creationId xmlns:p14="http://schemas.microsoft.com/office/powerpoint/2010/main" val="3853060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D4AC59B-C2EC-469F-B878-95143FF43152}" type="slidenum">
              <a:rPr lang="da-DK" smtClean="0"/>
              <a:t>34</a:t>
            </a:fld>
            <a:endParaRPr lang="da-DK"/>
          </a:p>
        </p:txBody>
      </p:sp>
    </p:spTree>
    <p:extLst>
      <p:ext uri="{BB962C8B-B14F-4D97-AF65-F5344CB8AC3E}">
        <p14:creationId xmlns:p14="http://schemas.microsoft.com/office/powerpoint/2010/main" val="45931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5B6C003-8345-5546-BE50-4B0BE9099E9D}" type="slidenum">
              <a:rPr lang="da-DK" smtClean="0"/>
              <a:t>35</a:t>
            </a:fld>
            <a:endParaRPr lang="da-DK"/>
          </a:p>
        </p:txBody>
      </p:sp>
    </p:spTree>
    <p:extLst>
      <p:ext uri="{BB962C8B-B14F-4D97-AF65-F5344CB8AC3E}">
        <p14:creationId xmlns:p14="http://schemas.microsoft.com/office/powerpoint/2010/main" val="2981824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B7AF5-3545-20C4-0ABF-C34AB456D85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8655A30-4722-A1AD-1A63-E36CE0C8C9C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15F17FA-E5FD-D91F-AAD3-542D7F9D2B7B}"/>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03972590-C364-4550-E23D-5544D82A5307}"/>
              </a:ext>
            </a:extLst>
          </p:cNvPr>
          <p:cNvSpPr>
            <a:spLocks noGrp="1"/>
          </p:cNvSpPr>
          <p:nvPr>
            <p:ph type="sldNum" sz="quarter" idx="10"/>
          </p:nvPr>
        </p:nvSpPr>
        <p:spPr/>
        <p:txBody>
          <a:bodyPr/>
          <a:lstStyle/>
          <a:p>
            <a:fld id="{9D99BEF6-1E7B-4C55-9DE5-9B47841403A4}" type="slidenum">
              <a:rPr lang="da-DK" smtClean="0"/>
              <a:t>36</a:t>
            </a:fld>
            <a:endParaRPr lang="da-DK"/>
          </a:p>
        </p:txBody>
      </p:sp>
    </p:spTree>
    <p:extLst>
      <p:ext uri="{BB962C8B-B14F-4D97-AF65-F5344CB8AC3E}">
        <p14:creationId xmlns:p14="http://schemas.microsoft.com/office/powerpoint/2010/main" val="1423093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0BA1B-76E9-D906-E892-E3419DDB149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FB748BE-4B0B-F234-7ABF-16A88BCB31E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929E173-9ECA-86E6-8C53-FB6E4EBF28D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13C9B1FB-BC67-91E8-EE98-2C6F2E95239B}"/>
              </a:ext>
            </a:extLst>
          </p:cNvPr>
          <p:cNvSpPr>
            <a:spLocks noGrp="1"/>
          </p:cNvSpPr>
          <p:nvPr>
            <p:ph type="sldNum" sz="quarter" idx="5"/>
          </p:nvPr>
        </p:nvSpPr>
        <p:spPr/>
        <p:txBody>
          <a:bodyPr/>
          <a:lstStyle/>
          <a:p>
            <a:fld id="{9D99BEF6-1E7B-4C55-9DE5-9B47841403A4}" type="slidenum">
              <a:rPr lang="da-DK" smtClean="0"/>
              <a:t>37</a:t>
            </a:fld>
            <a:endParaRPr lang="da-DK"/>
          </a:p>
        </p:txBody>
      </p:sp>
    </p:spTree>
    <p:extLst>
      <p:ext uri="{BB962C8B-B14F-4D97-AF65-F5344CB8AC3E}">
        <p14:creationId xmlns:p14="http://schemas.microsoft.com/office/powerpoint/2010/main" val="26496677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Vi ønsker at få en tilbagemelding om de ønsker møderne mere </a:t>
            </a:r>
            <a:r>
              <a:rPr lang="da-DK" dirty="0" err="1"/>
              <a:t>arbejdsgruppe-agtige</a:t>
            </a:r>
            <a:r>
              <a:rPr lang="da-DK" dirty="0"/>
              <a:t> med mere konkrete udfordringer, mindre status?  </a:t>
            </a:r>
          </a:p>
          <a:p>
            <a:r>
              <a:rPr lang="da-DK" dirty="0"/>
              <a:t>Mere eller mindre oplæg?</a:t>
            </a:r>
          </a:p>
          <a:p>
            <a:r>
              <a:rPr lang="da-DK" dirty="0"/>
              <a:t>Mødefrekvens?</a:t>
            </a:r>
          </a:p>
          <a:p>
            <a:r>
              <a:rPr lang="da-DK" dirty="0"/>
              <a:t>.. og skal vi være hos en virksomhed? </a:t>
            </a:r>
          </a:p>
          <a:p>
            <a:endParaRPr lang="da-DK" dirty="0"/>
          </a:p>
        </p:txBody>
      </p:sp>
      <p:sp>
        <p:nvSpPr>
          <p:cNvPr id="4" name="Pladsholder til slidenummer 3"/>
          <p:cNvSpPr>
            <a:spLocks noGrp="1"/>
          </p:cNvSpPr>
          <p:nvPr>
            <p:ph type="sldNum" sz="quarter" idx="5"/>
          </p:nvPr>
        </p:nvSpPr>
        <p:spPr/>
        <p:txBody>
          <a:bodyPr/>
          <a:lstStyle/>
          <a:p>
            <a:fld id="{9D99BEF6-1E7B-4C55-9DE5-9B47841403A4}" type="slidenum">
              <a:rPr lang="da-DK" smtClean="0"/>
              <a:t>38</a:t>
            </a:fld>
            <a:endParaRPr lang="da-DK"/>
          </a:p>
        </p:txBody>
      </p:sp>
    </p:spTree>
    <p:extLst>
      <p:ext uri="{BB962C8B-B14F-4D97-AF65-F5344CB8AC3E}">
        <p14:creationId xmlns:p14="http://schemas.microsoft.com/office/powerpoint/2010/main" val="996900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E2B4ED3-F7B7-43F0-B39D-E0B64D229707}" type="slidenum">
              <a:rPr lang="da-DK" smtClean="0"/>
              <a:t>4</a:t>
            </a:fld>
            <a:endParaRPr lang="da-DK"/>
          </a:p>
        </p:txBody>
      </p:sp>
    </p:spTree>
    <p:extLst>
      <p:ext uri="{BB962C8B-B14F-4D97-AF65-F5344CB8AC3E}">
        <p14:creationId xmlns:p14="http://schemas.microsoft.com/office/powerpoint/2010/main" val="2175795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561CA-6CF7-5532-E9BA-D5F56861D09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7640754-D2E1-55D4-7D5C-4D0198558FCF}"/>
              </a:ext>
            </a:extLst>
          </p:cNvPr>
          <p:cNvSpPr>
            <a:spLocks noGrp="1" noRot="1" noChangeAspect="1"/>
          </p:cNvSpPr>
          <p:nvPr>
            <p:ph type="sldImg"/>
          </p:nvPr>
        </p:nvSpPr>
        <p:spPr>
          <a:xfrm>
            <a:off x="422275" y="1254125"/>
            <a:ext cx="5953125" cy="3349625"/>
          </a:xfrm>
        </p:spPr>
      </p:sp>
      <p:sp>
        <p:nvSpPr>
          <p:cNvPr id="3" name="Pladsholder til noter 2">
            <a:extLst>
              <a:ext uri="{FF2B5EF4-FFF2-40B4-BE49-F238E27FC236}">
                <a16:creationId xmlns:a16="http://schemas.microsoft.com/office/drawing/2014/main" id="{DCE8A3A6-5E17-BB5B-9712-8398E85F668D}"/>
              </a:ext>
            </a:extLst>
          </p:cNvPr>
          <p:cNvSpPr>
            <a:spLocks noGrp="1"/>
          </p:cNvSpPr>
          <p:nvPr>
            <p:ph type="body" idx="1"/>
          </p:nvPr>
        </p:nvSpPr>
        <p:spPr>
          <a:xfrm>
            <a:off x="668389" y="4785826"/>
            <a:ext cx="5347106" cy="5077714"/>
          </a:xfrm>
        </p:spPr>
        <p:txBody>
          <a:bodyPr/>
          <a:lstStyle/>
          <a:p>
            <a:r>
              <a:rPr lang="da-DK" sz="1000" b="1" dirty="0"/>
              <a:t>Mål svarende til 64 % af landbrugsarealet Areal til byerne er vokset med 17 %.</a:t>
            </a:r>
          </a:p>
          <a:p>
            <a:r>
              <a:rPr lang="da-DK" sz="1000" dirty="0"/>
              <a:t>På længere sigt er der brug for at gøre mere. Ifølge DANVA er der i dag udfordringer ved op imod 200.000 hektar. Der er dog brug for betydelig mere viden om det eksakte behov for beskyttelse af grundvandet. Regeringen vil derfor igangsætte en kortlægning af de 640.000 hektar, der i dag er udpeget som indsatsområder, med henblik på at beskytte drikkevandet. </a:t>
            </a:r>
          </a:p>
          <a:p>
            <a:r>
              <a:rPr lang="da-DK" sz="1000" b="0" i="0" dirty="0">
                <a:solidFill>
                  <a:srgbClr val="000000"/>
                </a:solidFill>
                <a:effectLst/>
                <a:latin typeface="Oxygen" panose="02000503000000000000" pitchFamily="2" charset="0"/>
              </a:rPr>
              <a:t>Det er på regeringsniveau besluttet, at der skal etableres op til 10.000 hektar vådområder. Vådområderne har til formål at reducere udvaskningen af kvælstof med 1.130 ton.</a:t>
            </a:r>
          </a:p>
          <a:p>
            <a:r>
              <a:rPr lang="da-DK" sz="1000" b="0" i="0" dirty="0">
                <a:solidFill>
                  <a:srgbClr val="000000"/>
                </a:solidFill>
                <a:effectLst/>
                <a:latin typeface="Oxygen" panose="02000503000000000000" pitchFamily="2" charset="0"/>
              </a:rPr>
              <a:t>Ordningen bidrager dermed til at opfylde Vandrammedirektivet. Der fremgår af udkast til statslige vandplaner, at udvaskningen af kvælstof skal reduceres med i alt 19.000 ton, heraf skal etablerede vådområder bidrage med 1.130 ton kvælstof. </a:t>
            </a:r>
          </a:p>
          <a:p>
            <a:endParaRPr lang="da-DK" sz="1000" b="0" i="0" dirty="0">
              <a:solidFill>
                <a:srgbClr val="000000"/>
              </a:solidFill>
              <a:effectLst/>
              <a:latin typeface="Oxygen" panose="02000503000000000000" pitchFamily="2" charset="0"/>
            </a:endParaRPr>
          </a:p>
          <a:p>
            <a:r>
              <a:rPr lang="da-DK" sz="1000" b="0" i="0" dirty="0">
                <a:solidFill>
                  <a:srgbClr val="000000"/>
                </a:solidFill>
                <a:effectLst/>
                <a:latin typeface="Oxygen" panose="02000503000000000000" pitchFamily="2" charset="0"/>
              </a:rPr>
              <a:t>Teknologirådets rapport – byer, sommerhuse og infrastruktur vil vokse 3,5 % eller 150.500 ha frem mod 2030.</a:t>
            </a:r>
            <a:endParaRPr lang="da-DK" sz="1000" b="1" dirty="0"/>
          </a:p>
          <a:p>
            <a:pPr marL="454274" indent="-454274">
              <a:buFontTx/>
              <a:buChar char="-"/>
            </a:pPr>
            <a:endParaRPr lang="da-DK" b="1" dirty="0"/>
          </a:p>
          <a:p>
            <a:pPr marL="171450" indent="-171450">
              <a:buFont typeface="Arial" panose="020B0604020202020204" pitchFamily="34" charset="0"/>
              <a:buChar char="•"/>
            </a:pPr>
            <a:r>
              <a:rPr lang="da-DK" sz="900" b="1" dirty="0"/>
              <a:t>Ingen arealer lever op til streng beskyttelse. </a:t>
            </a:r>
          </a:p>
          <a:p>
            <a:pPr marL="171450" indent="-171450">
              <a:buFont typeface="Arial" panose="020B0604020202020204" pitchFamily="34" charset="0"/>
              <a:buChar char="•"/>
            </a:pPr>
            <a:endParaRPr lang="da-DK" sz="900" b="1" dirty="0"/>
          </a:p>
          <a:p>
            <a:pPr marL="171450" indent="-171450">
              <a:buFont typeface="Arial" panose="020B0604020202020204" pitchFamily="34" charset="0"/>
              <a:buChar char="•"/>
            </a:pPr>
            <a:r>
              <a:rPr lang="da-DK" sz="900" b="1" dirty="0"/>
              <a:t>1,6 %</a:t>
            </a:r>
            <a:r>
              <a:rPr lang="da-DK" sz="900" dirty="0"/>
              <a:t> af landarealet er beskyttet og kan potentielt komme i betragtning som strengt beskyttede områder- det svarer til knap 100.000 ha. </a:t>
            </a:r>
          </a:p>
          <a:p>
            <a:pPr marL="171450" indent="-171450">
              <a:buFont typeface="Arial" panose="020B0604020202020204" pitchFamily="34" charset="0"/>
              <a:buChar char="•"/>
            </a:pPr>
            <a:endParaRPr lang="da-DK" sz="900" dirty="0"/>
          </a:p>
          <a:p>
            <a:pPr marL="171450" indent="-171450">
              <a:buFont typeface="Arial" panose="020B0604020202020204" pitchFamily="34" charset="0"/>
              <a:buChar char="•"/>
            </a:pPr>
            <a:r>
              <a:rPr lang="da-DK" sz="900" b="1" dirty="0"/>
              <a:t>5,5 %</a:t>
            </a:r>
            <a:r>
              <a:rPr lang="da-DK" sz="900" dirty="0"/>
              <a:t> af landarealet kræver en vurdering af de enkelte områder for at afgøre, om de kan betragtes som beskyttet. Det svarer til knap 230.000 ha.</a:t>
            </a:r>
          </a:p>
          <a:p>
            <a:pPr marL="171450" indent="-171450">
              <a:buFont typeface="Arial" panose="020B0604020202020204" pitchFamily="34" charset="0"/>
              <a:buChar char="•"/>
            </a:pPr>
            <a:endParaRPr lang="da-DK" sz="900" dirty="0"/>
          </a:p>
          <a:p>
            <a:pPr marL="171450" indent="-171450">
              <a:buFont typeface="Arial" panose="020B0604020202020204" pitchFamily="34" charset="0"/>
              <a:buChar char="•"/>
            </a:pPr>
            <a:r>
              <a:rPr lang="da-DK" sz="900" dirty="0"/>
              <a:t>Vi mangler 1.000.000 ha. beskyttet natur.</a:t>
            </a:r>
          </a:p>
          <a:p>
            <a:endParaRPr lang="da-DK" sz="900" dirty="0"/>
          </a:p>
          <a:p>
            <a:pPr marL="171450" indent="-171450">
              <a:buFont typeface="Arial" panose="020B0604020202020204" pitchFamily="34" charset="0"/>
              <a:buChar char="•"/>
            </a:pPr>
            <a:r>
              <a:rPr lang="da-DK" sz="900" b="1" dirty="0"/>
              <a:t>Yderligere 8,5 %</a:t>
            </a:r>
            <a:r>
              <a:rPr lang="da-DK" sz="900" dirty="0"/>
              <a:t> af landarealet er omfattet af beskyttelsesordninger, men bør ikke regnes for beskyttet jf. 30%-målet</a:t>
            </a:r>
          </a:p>
          <a:p>
            <a:endParaRPr lang="da-DK" sz="900" dirty="0"/>
          </a:p>
          <a:p>
            <a:pPr marL="171450" indent="-171450">
              <a:buFont typeface="Arial" panose="020B0604020202020204" pitchFamily="34" charset="0"/>
              <a:buChar char="•"/>
            </a:pPr>
            <a:r>
              <a:rPr lang="da-DK" sz="900" b="1" dirty="0"/>
              <a:t>44 % af Natura</a:t>
            </a:r>
            <a:r>
              <a:rPr lang="da-DK" sz="900" dirty="0"/>
              <a:t> 2000-områderne på land udgøres af landbrug, skovbrug eller bebyggelse mv. uden et tilstrækkeligt naturindhold.</a:t>
            </a:r>
          </a:p>
          <a:p>
            <a:endParaRPr lang="da-DK" sz="900" dirty="0"/>
          </a:p>
          <a:p>
            <a:r>
              <a:rPr lang="da-DK" sz="900" dirty="0"/>
              <a:t>Kilde: Biodiversitetsrådet (2022): Fra tab til fremgang</a:t>
            </a:r>
          </a:p>
          <a:p>
            <a:r>
              <a:rPr lang="da-DK" sz="900" dirty="0">
                <a:hlinkClick r:id="rId3"/>
              </a:rPr>
              <a:t>Biodiversitetsraadet-2022-Fra-tab-til-fremgang-Final-hjemmeside.pdf</a:t>
            </a:r>
            <a:endParaRPr lang="da-DK" sz="900" dirty="0"/>
          </a:p>
          <a:p>
            <a:endParaRPr lang="da-DK" sz="900" b="0" i="0" dirty="0">
              <a:solidFill>
                <a:srgbClr val="000000"/>
              </a:solidFill>
              <a:effectLst/>
            </a:endParaRPr>
          </a:p>
          <a:p>
            <a:r>
              <a:rPr lang="da-DK" sz="1000" b="0" i="0" dirty="0">
                <a:effectLst/>
              </a:rPr>
              <a:t>De største omlægninger er sket ved at inddrage landbrugsjord til skov og bebyggelse. </a:t>
            </a:r>
          </a:p>
          <a:p>
            <a:endParaRPr lang="da-DK" sz="1000" dirty="0"/>
          </a:p>
          <a:p>
            <a:r>
              <a:rPr lang="da-DK" sz="1000" b="0" i="0" dirty="0">
                <a:effectLst/>
              </a:rPr>
              <a:t>Siden 1990 har vi i gennemsnit rejst 3200 ha skov om året. Hvis vi fortsætter med den hastighed, når vi målet på 250.000 ha om 78 år.</a:t>
            </a:r>
            <a:br>
              <a:rPr lang="da-DK" sz="1000" dirty="0"/>
            </a:br>
            <a:endParaRPr lang="da-DK" sz="1000" dirty="0"/>
          </a:p>
          <a:p>
            <a:endParaRPr lang="da-DK" dirty="0"/>
          </a:p>
        </p:txBody>
      </p:sp>
      <p:sp>
        <p:nvSpPr>
          <p:cNvPr id="4" name="Pladsholder til slidenummer 3">
            <a:extLst>
              <a:ext uri="{FF2B5EF4-FFF2-40B4-BE49-F238E27FC236}">
                <a16:creationId xmlns:a16="http://schemas.microsoft.com/office/drawing/2014/main" id="{95A5BC31-B047-E285-9817-D4A0690B6B06}"/>
              </a:ext>
            </a:extLst>
          </p:cNvPr>
          <p:cNvSpPr>
            <a:spLocks noGrp="1"/>
          </p:cNvSpPr>
          <p:nvPr>
            <p:ph type="sldNum" sz="quarter" idx="10"/>
          </p:nvPr>
        </p:nvSpPr>
        <p:spPr/>
        <p:txBody>
          <a:bodyPr/>
          <a:lstStyle/>
          <a:p>
            <a:fld id="{30DDD6F7-C4C3-4ACC-B578-345B815C6EAB}" type="slidenum">
              <a:rPr lang="da-DK" smtClean="0"/>
              <a:t>7</a:t>
            </a:fld>
            <a:endParaRPr lang="da-DK"/>
          </a:p>
        </p:txBody>
      </p:sp>
    </p:spTree>
    <p:extLst>
      <p:ext uri="{BB962C8B-B14F-4D97-AF65-F5344CB8AC3E}">
        <p14:creationId xmlns:p14="http://schemas.microsoft.com/office/powerpoint/2010/main" val="4291919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E2B4ED3-F7B7-43F0-B39D-E0B64D229707}" type="slidenum">
              <a:rPr lang="da-DK" smtClean="0"/>
              <a:t>9</a:t>
            </a:fld>
            <a:endParaRPr lang="da-DK"/>
          </a:p>
        </p:txBody>
      </p:sp>
    </p:spTree>
    <p:extLst>
      <p:ext uri="{BB962C8B-B14F-4D97-AF65-F5344CB8AC3E}">
        <p14:creationId xmlns:p14="http://schemas.microsoft.com/office/powerpoint/2010/main" val="411768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1-2 projekter realiseres</a:t>
            </a:r>
            <a:r>
              <a:rPr lang="da-DK" baseline="0" dirty="0"/>
              <a:t> årligt. Løbende rul på 25 projekter.</a:t>
            </a:r>
          </a:p>
          <a:p>
            <a:r>
              <a:rPr lang="da-DK" baseline="0" dirty="0"/>
              <a:t>Mage projekter er også en del af historien i kommunen.</a:t>
            </a:r>
          </a:p>
          <a:p>
            <a:r>
              <a:rPr lang="da-DK" dirty="0"/>
              <a:t>Mange langvarige</a:t>
            </a:r>
            <a:r>
              <a:rPr lang="da-DK" baseline="0" dirty="0"/>
              <a:t> faser, mange lodsejere, mange holdninger og meninger, mange krav løbende ændrer sig, komplekst/kaos</a:t>
            </a:r>
            <a:endParaRPr lang="da-DK" dirty="0"/>
          </a:p>
        </p:txBody>
      </p:sp>
      <p:sp>
        <p:nvSpPr>
          <p:cNvPr id="4" name="Pladsholder til slidenummer 3"/>
          <p:cNvSpPr>
            <a:spLocks noGrp="1"/>
          </p:cNvSpPr>
          <p:nvPr>
            <p:ph type="sldNum" sz="quarter" idx="10"/>
          </p:nvPr>
        </p:nvSpPr>
        <p:spPr/>
        <p:txBody>
          <a:bodyPr/>
          <a:lstStyle/>
          <a:p>
            <a:fld id="{328C5B37-DDC1-485E-893D-F00455FBAF43}" type="slidenum">
              <a:rPr lang="da-DK" smtClean="0"/>
              <a:t>10</a:t>
            </a:fld>
            <a:endParaRPr lang="da-DK"/>
          </a:p>
        </p:txBody>
      </p:sp>
    </p:spTree>
    <p:extLst>
      <p:ext uri="{BB962C8B-B14F-4D97-AF65-F5344CB8AC3E}">
        <p14:creationId xmlns:p14="http://schemas.microsoft.com/office/powerpoint/2010/main" val="3722433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91838CAC-2A59-4A73-B5B6-BFF58922B36E}" type="slidenum">
              <a:rPr lang="da-DK" smtClean="0"/>
              <a:t>12</a:t>
            </a:fld>
            <a:endParaRPr lang="da-DK"/>
          </a:p>
        </p:txBody>
      </p:sp>
    </p:spTree>
    <p:extLst>
      <p:ext uri="{BB962C8B-B14F-4D97-AF65-F5344CB8AC3E}">
        <p14:creationId xmlns:p14="http://schemas.microsoft.com/office/powerpoint/2010/main" val="897825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5F131E1-4F42-4D14-B154-3CCCB41844CA}" type="slidenum">
              <a:rPr lang="da-DK" smtClean="0"/>
              <a:t>13</a:t>
            </a:fld>
            <a:endParaRPr lang="da-DK"/>
          </a:p>
        </p:txBody>
      </p:sp>
    </p:spTree>
    <p:extLst>
      <p:ext uri="{BB962C8B-B14F-4D97-AF65-F5344CB8AC3E}">
        <p14:creationId xmlns:p14="http://schemas.microsoft.com/office/powerpoint/2010/main" val="1319653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GB"/>
          </a:p>
        </p:txBody>
      </p:sp>
      <p:sp>
        <p:nvSpPr>
          <p:cNvPr id="4" name="Pladsholder til slidenummer 3"/>
          <p:cNvSpPr>
            <a:spLocks noGrp="1"/>
          </p:cNvSpPr>
          <p:nvPr>
            <p:ph type="sldNum" sz="quarter" idx="10"/>
          </p:nvPr>
        </p:nvSpPr>
        <p:spPr/>
        <p:txBody>
          <a:bodyPr/>
          <a:lstStyle/>
          <a:p>
            <a:fld id="{DE2B4ED3-F7B7-43F0-B39D-E0B64D229707}" type="slidenum">
              <a:rPr lang="da-DK" smtClean="0"/>
              <a:t>14</a:t>
            </a:fld>
            <a:endParaRPr lang="da-DK"/>
          </a:p>
        </p:txBody>
      </p:sp>
    </p:spTree>
    <p:extLst>
      <p:ext uri="{BB962C8B-B14F-4D97-AF65-F5344CB8AC3E}">
        <p14:creationId xmlns:p14="http://schemas.microsoft.com/office/powerpoint/2010/main" val="24590115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ED6615-DC9B-4C68-A3A7-574E108A231E}"/>
              </a:ext>
            </a:extLst>
          </p:cNvPr>
          <p:cNvSpPr/>
          <p:nvPr userDrawn="1"/>
        </p:nvSpPr>
        <p:spPr bwMode="grayWhite">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solidFill>
                <a:schemeClr val="bg1"/>
              </a:solidFill>
            </a:endParaRPr>
          </a:p>
        </p:txBody>
      </p:sp>
      <p:pic>
        <p:nvPicPr>
          <p:cNvPr id="13" name="Graphic 12">
            <a:extLst>
              <a:ext uri="{FF2B5EF4-FFF2-40B4-BE49-F238E27FC236}">
                <a16:creationId xmlns:a16="http://schemas.microsoft.com/office/drawing/2014/main" id="{4BBF4E9E-9E4E-42A2-9B91-EEFEC2625687}"/>
              </a:ext>
            </a:extLst>
          </p:cNvPr>
          <p:cNvPicPr>
            <a:picLocks noChangeAspect="1"/>
          </p:cNvPicPr>
          <p:nvPr userDrawn="1"/>
        </p:nvPicPr>
        <p:blipFill>
          <a:blip r:embed="rId2">
            <a:extLst>
              <a:ext uri="{96DAC541-7B7A-43D3-8B79-37D633B846F1}">
                <asvg:svgBlip xmlns:asvg="http://schemas.microsoft.com/office/drawing/2016/SVG/main" r:embed="rId3"/>
              </a:ext>
            </a:extLst>
          </a:blip>
          <a:srcRect l="18354" r="33029" b="4220"/>
          <a:stretch>
            <a:fillRect/>
          </a:stretch>
        </p:blipFill>
        <p:spPr>
          <a:xfrm rot="18009193">
            <a:off x="20092" y="-1862235"/>
            <a:ext cx="13082824" cy="12312879"/>
          </a:xfrm>
          <a:custGeom>
            <a:avLst/>
            <a:gdLst>
              <a:gd name="connsiteX0" fmla="*/ 13082824 w 13082824"/>
              <a:gd name="connsiteY0" fmla="*/ 8868009 h 12312879"/>
              <a:gd name="connsiteX1" fmla="*/ 7152814 w 13082824"/>
              <a:gd name="connsiteY1" fmla="*/ 12312879 h 12312879"/>
              <a:gd name="connsiteX2" fmla="*/ 0 w 13082824"/>
              <a:gd name="connsiteY2" fmla="*/ 0 h 12312879"/>
              <a:gd name="connsiteX3" fmla="*/ 7931208 w 13082824"/>
              <a:gd name="connsiteY3" fmla="*/ 0 h 12312879"/>
            </a:gdLst>
            <a:ahLst/>
            <a:cxnLst>
              <a:cxn ang="0">
                <a:pos x="connsiteX0" y="connsiteY0"/>
              </a:cxn>
              <a:cxn ang="0">
                <a:pos x="connsiteX1" y="connsiteY1"/>
              </a:cxn>
              <a:cxn ang="0">
                <a:pos x="connsiteX2" y="connsiteY2"/>
              </a:cxn>
              <a:cxn ang="0">
                <a:pos x="connsiteX3" y="connsiteY3"/>
              </a:cxn>
            </a:cxnLst>
            <a:rect l="l" t="t" r="r" b="b"/>
            <a:pathLst>
              <a:path w="13082824" h="12312879">
                <a:moveTo>
                  <a:pt x="13082824" y="8868009"/>
                </a:moveTo>
                <a:lnTo>
                  <a:pt x="7152814" y="12312879"/>
                </a:lnTo>
                <a:lnTo>
                  <a:pt x="0" y="0"/>
                </a:lnTo>
                <a:lnTo>
                  <a:pt x="7931208" y="0"/>
                </a:lnTo>
                <a:close/>
              </a:path>
            </a:pathLst>
          </a:custGeom>
        </p:spPr>
      </p:pic>
      <p:pic>
        <p:nvPicPr>
          <p:cNvPr id="12" name="Graphic 11">
            <a:extLst>
              <a:ext uri="{FF2B5EF4-FFF2-40B4-BE49-F238E27FC236}">
                <a16:creationId xmlns:a16="http://schemas.microsoft.com/office/drawing/2014/main" id="{6D9D29C4-CEEC-4261-8A6C-4A168D19D3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37635" y="6300596"/>
            <a:ext cx="1423055" cy="366544"/>
          </a:xfrm>
          <a:prstGeom prst="rect">
            <a:avLst/>
          </a:prstGeom>
        </p:spPr>
      </p:pic>
      <p:sp>
        <p:nvSpPr>
          <p:cNvPr id="2" name="Title 1">
            <a:extLst>
              <a:ext uri="{FF2B5EF4-FFF2-40B4-BE49-F238E27FC236}">
                <a16:creationId xmlns:a16="http://schemas.microsoft.com/office/drawing/2014/main" id="{79741751-55C0-4F7B-AC65-F6A819708383}"/>
              </a:ext>
            </a:extLst>
          </p:cNvPr>
          <p:cNvSpPr>
            <a:spLocks noGrp="1"/>
          </p:cNvSpPr>
          <p:nvPr>
            <p:ph type="ctrTitle" hasCustomPrompt="1"/>
          </p:nvPr>
        </p:nvSpPr>
        <p:spPr>
          <a:xfrm>
            <a:off x="540000" y="1123200"/>
            <a:ext cx="7200000" cy="2386800"/>
          </a:xfrm>
        </p:spPr>
        <p:txBody>
          <a:bodyPr anchor="b"/>
          <a:lstStyle>
            <a:lvl1pPr algn="l">
              <a:defRPr sz="6000">
                <a:solidFill>
                  <a:schemeClr val="bg1"/>
                </a:solidFill>
              </a:defRPr>
            </a:lvl1pPr>
          </a:lstStyle>
          <a:p>
            <a:r>
              <a:rPr lang="da-DK" dirty="0"/>
              <a:t>Klik for at tilføje overskrift</a:t>
            </a:r>
          </a:p>
        </p:txBody>
      </p:sp>
      <p:sp>
        <p:nvSpPr>
          <p:cNvPr id="3" name="Subtitle 2">
            <a:extLst>
              <a:ext uri="{FF2B5EF4-FFF2-40B4-BE49-F238E27FC236}">
                <a16:creationId xmlns:a16="http://schemas.microsoft.com/office/drawing/2014/main" id="{1761B8ED-C395-4556-89E1-4B70764D0277}"/>
              </a:ext>
            </a:extLst>
          </p:cNvPr>
          <p:cNvSpPr>
            <a:spLocks noGrp="1"/>
          </p:cNvSpPr>
          <p:nvPr>
            <p:ph type="subTitle" idx="1" hasCustomPrompt="1"/>
          </p:nvPr>
        </p:nvSpPr>
        <p:spPr>
          <a:xfrm>
            <a:off x="540000" y="3603600"/>
            <a:ext cx="7200000" cy="1656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 dato og mødested</a:t>
            </a:r>
          </a:p>
        </p:txBody>
      </p:sp>
      <p:sp>
        <p:nvSpPr>
          <p:cNvPr id="4" name="Date Placeholder 3">
            <a:extLst>
              <a:ext uri="{FF2B5EF4-FFF2-40B4-BE49-F238E27FC236}">
                <a16:creationId xmlns:a16="http://schemas.microsoft.com/office/drawing/2014/main" id="{BE287171-ED40-4B9A-9733-2C58AE13810E}"/>
              </a:ext>
            </a:extLst>
          </p:cNvPr>
          <p:cNvSpPr>
            <a:spLocks noGrp="1"/>
          </p:cNvSpPr>
          <p:nvPr>
            <p:ph type="dt" sz="half" idx="10"/>
          </p:nvPr>
        </p:nvSpPr>
        <p:spPr/>
        <p:txBody>
          <a:bodyPr/>
          <a:lstStyle/>
          <a:p>
            <a:fld id="{CAEA569E-0D70-410E-BFA4-F68D08FED2D0}" type="datetime1">
              <a:rPr lang="en-US" smtClean="0"/>
              <a:t>11/27/2024</a:t>
            </a:fld>
            <a:endParaRPr lang="da-DK" dirty="0"/>
          </a:p>
        </p:txBody>
      </p:sp>
      <p:sp>
        <p:nvSpPr>
          <p:cNvPr id="5" name="Footer Placeholder 4">
            <a:extLst>
              <a:ext uri="{FF2B5EF4-FFF2-40B4-BE49-F238E27FC236}">
                <a16:creationId xmlns:a16="http://schemas.microsoft.com/office/drawing/2014/main" id="{CB5030FE-661F-4BBB-A3B0-2B8C9769083F}"/>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6" name="Slide Number Placeholder 5">
            <a:extLst>
              <a:ext uri="{FF2B5EF4-FFF2-40B4-BE49-F238E27FC236}">
                <a16:creationId xmlns:a16="http://schemas.microsoft.com/office/drawing/2014/main" id="{D082715B-AB4D-4B70-9798-C72A6ECFC7A4}"/>
              </a:ext>
            </a:extLst>
          </p:cNvPr>
          <p:cNvSpPr>
            <a:spLocks noGrp="1"/>
          </p:cNvSpPr>
          <p:nvPr>
            <p:ph type="sldNum" sz="quarter" idx="12"/>
          </p:nvPr>
        </p:nvSpPr>
        <p:spPr>
          <a:xfrm>
            <a:off x="0" y="6912000"/>
            <a:ext cx="0" cy="0"/>
          </a:xfrm>
        </p:spPr>
        <p:txBody>
          <a:bodyPr/>
          <a:lstStyle>
            <a:lvl1pPr>
              <a:defRPr sz="100">
                <a:noFill/>
              </a:defRPr>
            </a:lvl1pPr>
          </a:lstStyle>
          <a:p>
            <a:fld id="{51DCB755-595C-4BEA-9015-880A855A0895}" type="slidenum">
              <a:rPr lang="da-DK" smtClean="0"/>
              <a:pPr/>
              <a:t>‹nr.›</a:t>
            </a:fld>
            <a:endParaRPr lang="da-DK" dirty="0"/>
          </a:p>
        </p:txBody>
      </p:sp>
    </p:spTree>
    <p:extLst>
      <p:ext uri="{BB962C8B-B14F-4D97-AF65-F5344CB8AC3E}">
        <p14:creationId xmlns:p14="http://schemas.microsoft.com/office/powerpoint/2010/main" val="2704953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2F3C-A56E-4261-A3E2-A692C1260807}"/>
              </a:ext>
            </a:extLst>
          </p:cNvPr>
          <p:cNvSpPr>
            <a:spLocks noGrp="1"/>
          </p:cNvSpPr>
          <p:nvPr>
            <p:ph type="title" hasCustomPrompt="1"/>
          </p:nvPr>
        </p:nvSpPr>
        <p:spPr/>
        <p:txBody>
          <a:bodyPr/>
          <a:lstStyle>
            <a:lvl1pPr>
              <a:defRPr/>
            </a:lvl1pPr>
          </a:lstStyle>
          <a:p>
            <a:r>
              <a:rPr lang="da-DK" dirty="0"/>
              <a:t>Klik for at tilføje overskrift</a:t>
            </a:r>
          </a:p>
        </p:txBody>
      </p:sp>
      <p:sp>
        <p:nvSpPr>
          <p:cNvPr id="3" name="Date Placeholder 2">
            <a:extLst>
              <a:ext uri="{FF2B5EF4-FFF2-40B4-BE49-F238E27FC236}">
                <a16:creationId xmlns:a16="http://schemas.microsoft.com/office/drawing/2014/main" id="{53F16371-C4C6-404C-88C1-E9C7F3BEDE51}"/>
              </a:ext>
            </a:extLst>
          </p:cNvPr>
          <p:cNvSpPr>
            <a:spLocks noGrp="1"/>
          </p:cNvSpPr>
          <p:nvPr>
            <p:ph type="dt" sz="half" idx="10"/>
          </p:nvPr>
        </p:nvSpPr>
        <p:spPr/>
        <p:txBody>
          <a:bodyPr/>
          <a:lstStyle/>
          <a:p>
            <a:fld id="{AA94386A-C30E-4274-8326-64304AFDD754}" type="datetime1">
              <a:rPr lang="en-US" smtClean="0"/>
              <a:t>11/27/2024</a:t>
            </a:fld>
            <a:endParaRPr lang="da-DK" dirty="0"/>
          </a:p>
        </p:txBody>
      </p:sp>
      <p:sp>
        <p:nvSpPr>
          <p:cNvPr id="4" name="Footer Placeholder 3">
            <a:extLst>
              <a:ext uri="{FF2B5EF4-FFF2-40B4-BE49-F238E27FC236}">
                <a16:creationId xmlns:a16="http://schemas.microsoft.com/office/drawing/2014/main" id="{4C534308-7E40-49C8-97AF-5430E8A0E69E}"/>
              </a:ext>
            </a:extLst>
          </p:cNvPr>
          <p:cNvSpPr>
            <a:spLocks noGrp="1"/>
          </p:cNvSpPr>
          <p:nvPr>
            <p:ph type="ftr" sz="quarter" idx="11"/>
          </p:nvPr>
        </p:nvSpPr>
        <p:spPr/>
        <p:txBody>
          <a:bodyPr/>
          <a:lstStyle/>
          <a:p>
            <a:endParaRPr lang="da-DK" dirty="0"/>
          </a:p>
        </p:txBody>
      </p:sp>
      <p:sp>
        <p:nvSpPr>
          <p:cNvPr id="5" name="Slide Number Placeholder 4">
            <a:extLst>
              <a:ext uri="{FF2B5EF4-FFF2-40B4-BE49-F238E27FC236}">
                <a16:creationId xmlns:a16="http://schemas.microsoft.com/office/drawing/2014/main" id="{43A4B3DD-72D1-4C3C-99EB-E2544B2B2085}"/>
              </a:ext>
            </a:extLst>
          </p:cNvPr>
          <p:cNvSpPr>
            <a:spLocks noGrp="1"/>
          </p:cNvSpPr>
          <p:nvPr>
            <p:ph type="sldNum" sz="quarter" idx="12"/>
          </p:nvPr>
        </p:nvSpPr>
        <p:spPr/>
        <p:txBody>
          <a:bodyPr/>
          <a:lstStyle/>
          <a:p>
            <a:fld id="{51DCB755-595C-4BEA-9015-880A855A0895}" type="slidenum">
              <a:rPr lang="da-DK" smtClean="0"/>
              <a:t>‹nr.›</a:t>
            </a:fld>
            <a:endParaRPr lang="da-DK" dirty="0"/>
          </a:p>
        </p:txBody>
      </p:sp>
    </p:spTree>
    <p:extLst>
      <p:ext uri="{BB962C8B-B14F-4D97-AF65-F5344CB8AC3E}">
        <p14:creationId xmlns:p14="http://schemas.microsoft.com/office/powerpoint/2010/main" val="3142277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0F5028-9A93-4107-B556-83B71088A8FD}"/>
              </a:ext>
            </a:extLst>
          </p:cNvPr>
          <p:cNvSpPr>
            <a:spLocks noGrp="1"/>
          </p:cNvSpPr>
          <p:nvPr>
            <p:ph type="dt" sz="half" idx="10"/>
          </p:nvPr>
        </p:nvSpPr>
        <p:spPr/>
        <p:txBody>
          <a:bodyPr/>
          <a:lstStyle/>
          <a:p>
            <a:fld id="{53D29595-0ADC-496B-961D-21005046B339}" type="datetime1">
              <a:rPr lang="en-US" smtClean="0"/>
              <a:t>11/27/2024</a:t>
            </a:fld>
            <a:endParaRPr lang="da-DK" dirty="0"/>
          </a:p>
        </p:txBody>
      </p:sp>
      <p:sp>
        <p:nvSpPr>
          <p:cNvPr id="3" name="Footer Placeholder 2">
            <a:extLst>
              <a:ext uri="{FF2B5EF4-FFF2-40B4-BE49-F238E27FC236}">
                <a16:creationId xmlns:a16="http://schemas.microsoft.com/office/drawing/2014/main" id="{48D1FC27-BB9C-4BB9-A3B7-23403A56333F}"/>
              </a:ext>
            </a:extLst>
          </p:cNvPr>
          <p:cNvSpPr>
            <a:spLocks noGrp="1"/>
          </p:cNvSpPr>
          <p:nvPr>
            <p:ph type="ftr" sz="quarter" idx="11"/>
          </p:nvPr>
        </p:nvSpPr>
        <p:spPr/>
        <p:txBody>
          <a:bodyPr/>
          <a:lstStyle/>
          <a:p>
            <a:endParaRPr lang="da-DK" dirty="0"/>
          </a:p>
        </p:txBody>
      </p:sp>
      <p:sp>
        <p:nvSpPr>
          <p:cNvPr id="4" name="Slide Number Placeholder 3">
            <a:extLst>
              <a:ext uri="{FF2B5EF4-FFF2-40B4-BE49-F238E27FC236}">
                <a16:creationId xmlns:a16="http://schemas.microsoft.com/office/drawing/2014/main" id="{95EEC467-61E0-4055-979E-6D9CD79FF911}"/>
              </a:ext>
            </a:extLst>
          </p:cNvPr>
          <p:cNvSpPr>
            <a:spLocks noGrp="1"/>
          </p:cNvSpPr>
          <p:nvPr>
            <p:ph type="sldNum" sz="quarter" idx="12"/>
          </p:nvPr>
        </p:nvSpPr>
        <p:spPr/>
        <p:txBody>
          <a:bodyPr/>
          <a:lstStyle/>
          <a:p>
            <a:fld id="{51DCB755-595C-4BEA-9015-880A855A0895}" type="slidenum">
              <a:rPr lang="da-DK" smtClean="0"/>
              <a:t>‹nr.›</a:t>
            </a:fld>
            <a:endParaRPr lang="da-DK" dirty="0"/>
          </a:p>
        </p:txBody>
      </p:sp>
    </p:spTree>
    <p:extLst>
      <p:ext uri="{BB962C8B-B14F-4D97-AF65-F5344CB8AC3E}">
        <p14:creationId xmlns:p14="http://schemas.microsoft.com/office/powerpoint/2010/main" val="116537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ugerguide  ">
    <p:spTree>
      <p:nvGrpSpPr>
        <p:cNvPr id="1" name=""/>
        <p:cNvGrpSpPr/>
        <p:nvPr/>
      </p:nvGrpSpPr>
      <p:grpSpPr>
        <a:xfrm>
          <a:off x="0" y="0"/>
          <a:ext cx="0" cy="0"/>
          <a:chOff x="0" y="0"/>
          <a:chExt cx="0" cy="0"/>
        </a:xfrm>
      </p:grpSpPr>
      <p:sp>
        <p:nvSpPr>
          <p:cNvPr id="9" name="Fast overskrift"/>
          <p:cNvSpPr txBox="1"/>
          <p:nvPr userDrawn="1"/>
        </p:nvSpPr>
        <p:spPr>
          <a:xfrm>
            <a:off x="539752" y="448713"/>
            <a:ext cx="11109321" cy="650171"/>
          </a:xfrm>
          <a:prstGeom prst="rect">
            <a:avLst/>
          </a:prstGeom>
          <a:noFill/>
        </p:spPr>
        <p:txBody>
          <a:bodyPr wrap="square" lIns="0" tIns="0" rIns="0" bIns="0" rtlCol="0" anchor="t" anchorCtr="0">
            <a:noAutofit/>
          </a:bodyPr>
          <a:lstStyle/>
          <a:p>
            <a:r>
              <a:rPr lang="da-DK" sz="3200" b="1" noProof="1">
                <a:solidFill>
                  <a:schemeClr val="accent2"/>
                </a:solidFill>
                <a:latin typeface="+mj-lt"/>
                <a:cs typeface="Arial" panose="020B0604020202020204" pitchFamily="34" charset="0"/>
              </a:rPr>
              <a:t>TIPS &amp; TRICKS - DIN BRUGERGUIDE</a:t>
            </a:r>
          </a:p>
        </p:txBody>
      </p:sp>
      <p:sp>
        <p:nvSpPr>
          <p:cNvPr id="27" name="Text Box 2">
            <a:extLst>
              <a:ext uri="{FF2B5EF4-FFF2-40B4-BE49-F238E27FC236}">
                <a16:creationId xmlns:a16="http://schemas.microsoft.com/office/drawing/2014/main" id="{1E86B7E7-F87D-4375-BAE3-34A81C5D0F8B}"/>
              </a:ext>
            </a:extLst>
          </p:cNvPr>
          <p:cNvSpPr txBox="1">
            <a:spLocks noChangeArrowheads="1"/>
          </p:cNvSpPr>
          <p:nvPr userDrawn="1"/>
        </p:nvSpPr>
        <p:spPr bwMode="auto">
          <a:xfrm>
            <a:off x="539752" y="1798638"/>
            <a:ext cx="244891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det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16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16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for at få vist en dropdown menu af </a:t>
            </a:r>
            <a:br>
              <a:rPr lang="da-DK" altLang="da-DK" sz="900" b="0" baseline="0" noProof="1">
                <a:solidFill>
                  <a:schemeClr val="tx1"/>
                </a:solidFill>
                <a:latin typeface="+mn-lt"/>
                <a:cs typeface="Arial" panose="020B0604020202020204" pitchFamily="34" charset="0"/>
              </a:rPr>
            </a:br>
            <a:r>
              <a:rPr lang="da-DK" altLang="da-DK" sz="900" b="0" baseline="0" noProof="1">
                <a:solidFill>
                  <a:schemeClr val="tx1"/>
                </a:solidFill>
                <a:latin typeface="+mn-lt"/>
                <a:cs typeface="Arial" panose="020B0604020202020204" pitchFamily="34" charset="0"/>
              </a:rPr>
              <a:t>mulige slides layout</a:t>
            </a:r>
            <a:endParaRPr lang="da-DK" altLang="da-DK" sz="900" b="0" noProof="1">
              <a:solidFill>
                <a:schemeClr val="tx1"/>
              </a:solidFill>
              <a:latin typeface="+mn-lt"/>
              <a:cs typeface="Arial" panose="020B0604020202020204" pitchFamily="34" charset="0"/>
            </a:endParaRPr>
          </a:p>
        </p:txBody>
      </p:sp>
      <p:sp>
        <p:nvSpPr>
          <p:cNvPr id="28" name="Text Box 3">
            <a:extLst>
              <a:ext uri="{FF2B5EF4-FFF2-40B4-BE49-F238E27FC236}">
                <a16:creationId xmlns:a16="http://schemas.microsoft.com/office/drawing/2014/main" id="{F5D76AC5-956B-497C-88E2-05290D3AAF8A}"/>
              </a:ext>
            </a:extLst>
          </p:cNvPr>
          <p:cNvSpPr txBox="1">
            <a:spLocks noChangeArrowheads="1"/>
          </p:cNvSpPr>
          <p:nvPr userDrawn="1"/>
        </p:nvSpPr>
        <p:spPr bwMode="auto">
          <a:xfrm>
            <a:off x="4498493" y="1798638"/>
            <a:ext cx="2448911"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sidefod samt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BILLEDER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På slides med billedpladsholder,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ikonet og vælg </a:t>
            </a:r>
            <a:r>
              <a:rPr lang="da-DK" altLang="da-DK" sz="900" b="1" noProof="1">
                <a:solidFill>
                  <a:schemeClr val="tx1"/>
                </a:solidFill>
                <a:latin typeface="+mn-lt"/>
                <a:cs typeface="Arial" panose="020B0604020202020204" pitchFamily="34" charset="0"/>
              </a:rPr>
              <a:t>Indsæt</a:t>
            </a: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indsætter et nyt, kan billedet lægge </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p:txBody>
      </p:sp>
      <p:sp>
        <p:nvSpPr>
          <p:cNvPr id="30" name="Text Box 4">
            <a:extLst>
              <a:ext uri="{FF2B5EF4-FFF2-40B4-BE49-F238E27FC236}">
                <a16:creationId xmlns:a16="http://schemas.microsoft.com/office/drawing/2014/main" id="{460FBAEE-DC7E-44A6-BEA8-1DCAE4DE7726}"/>
              </a:ext>
            </a:extLst>
          </p:cNvPr>
          <p:cNvSpPr txBox="1">
            <a:spLocks noChangeArrowheads="1"/>
          </p:cNvSpPr>
          <p:nvPr userDrawn="1"/>
        </p:nvSpPr>
        <p:spPr bwMode="auto">
          <a:xfrm>
            <a:off x="8076214" y="1798638"/>
            <a:ext cx="2713706"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sz="900" b="0" noProof="1">
              <a:solidFill>
                <a:schemeClr val="tx1"/>
              </a:solidFill>
              <a:latin typeface="+mn-lt"/>
              <a:cs typeface="Arial" panose="020B0604020202020204" pitchFamily="34" charset="0"/>
            </a:endParaRPr>
          </a:p>
          <a:p>
            <a:pPr eaLnBrk="1" hangingPunct="1">
              <a:spcAft>
                <a:spcPts val="600"/>
              </a:spcAft>
              <a:defRPr/>
            </a:pPr>
            <a:r>
              <a:rPr lang="da-DK" sz="1600" dirty="0">
                <a:latin typeface="+mn-lt"/>
                <a:cs typeface="Arial" panose="020B0604020202020204" pitchFamily="34" charset="0"/>
              </a:rPr>
              <a:t>HJÆLPELINJER</a:t>
            </a:r>
            <a:endParaRPr lang="da-DK" sz="16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SF Pro Text"/>
              </a:rPr>
              <a:t>⌘ </a:t>
            </a:r>
            <a:r>
              <a:rPr lang="da-DK" altLang="da-DK" sz="900" b="0" noProof="1">
                <a:solidFill>
                  <a:schemeClr val="tx1"/>
                </a:solidFill>
                <a:latin typeface="+mn-lt"/>
                <a:cs typeface="Arial" panose="020B0604020202020204" pitchFamily="34" charset="0"/>
              </a:rPr>
              <a:t>+ option + ctrl + G</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p:txBody>
      </p:sp>
      <p:pic>
        <p:nvPicPr>
          <p:cNvPr id="31" name="Picture 30">
            <a:extLst>
              <a:ext uri="{FF2B5EF4-FFF2-40B4-BE49-F238E27FC236}">
                <a16:creationId xmlns:a16="http://schemas.microsoft.com/office/drawing/2014/main" id="{E7B73ADD-C9A2-4CC9-B9B1-829AB8120F3E}"/>
              </a:ext>
            </a:extLst>
          </p:cNvPr>
          <p:cNvPicPr>
            <a:picLocks noChangeAspect="1"/>
          </p:cNvPicPr>
          <p:nvPr userDrawn="1"/>
        </p:nvPicPr>
        <p:blipFill>
          <a:blip r:embed="rId2"/>
          <a:stretch>
            <a:fillRect/>
          </a:stretch>
        </p:blipFill>
        <p:spPr>
          <a:xfrm>
            <a:off x="2901721" y="3690598"/>
            <a:ext cx="257143" cy="285714"/>
          </a:xfrm>
          <a:prstGeom prst="rect">
            <a:avLst/>
          </a:prstGeom>
        </p:spPr>
      </p:pic>
      <p:pic>
        <p:nvPicPr>
          <p:cNvPr id="32" name="Picture 31">
            <a:extLst>
              <a:ext uri="{FF2B5EF4-FFF2-40B4-BE49-F238E27FC236}">
                <a16:creationId xmlns:a16="http://schemas.microsoft.com/office/drawing/2014/main" id="{94E7EF11-FB06-4FF3-89B6-C9C7B40D4DAE}"/>
              </a:ext>
            </a:extLst>
          </p:cNvPr>
          <p:cNvPicPr>
            <a:picLocks noChangeAspect="1"/>
          </p:cNvPicPr>
          <p:nvPr userDrawn="1"/>
        </p:nvPicPr>
        <p:blipFill rotWithShape="1">
          <a:blip r:embed="rId3"/>
          <a:srcRect l="3901" t="45142" r="62601" b="9046"/>
          <a:stretch/>
        </p:blipFill>
        <p:spPr>
          <a:xfrm>
            <a:off x="6882907" y="3046857"/>
            <a:ext cx="341204" cy="321707"/>
          </a:xfrm>
          <a:prstGeom prst="rect">
            <a:avLst/>
          </a:prstGeom>
        </p:spPr>
      </p:pic>
      <p:pic>
        <p:nvPicPr>
          <p:cNvPr id="33" name="Billede 1">
            <a:extLst>
              <a:ext uri="{FF2B5EF4-FFF2-40B4-BE49-F238E27FC236}">
                <a16:creationId xmlns:a16="http://schemas.microsoft.com/office/drawing/2014/main" id="{58944A03-80A9-4768-89E7-4E910EFFBC28}"/>
              </a:ext>
            </a:extLst>
          </p:cNvPr>
          <p:cNvPicPr>
            <a:picLocks noChangeAspect="1"/>
          </p:cNvPicPr>
          <p:nvPr userDrawn="1"/>
        </p:nvPicPr>
        <p:blipFill>
          <a:blip r:embed="rId4"/>
          <a:stretch>
            <a:fillRect/>
          </a:stretch>
        </p:blipFill>
        <p:spPr>
          <a:xfrm>
            <a:off x="2901721" y="4709030"/>
            <a:ext cx="308589" cy="528030"/>
          </a:xfrm>
          <a:prstGeom prst="rect">
            <a:avLst/>
          </a:prstGeom>
        </p:spPr>
      </p:pic>
      <p:pic>
        <p:nvPicPr>
          <p:cNvPr id="35" name="Billede 4">
            <a:extLst>
              <a:ext uri="{FF2B5EF4-FFF2-40B4-BE49-F238E27FC236}">
                <a16:creationId xmlns:a16="http://schemas.microsoft.com/office/drawing/2014/main" id="{51BFC2D6-78F9-4DE9-9EA2-2262FCDF4EAF}"/>
              </a:ext>
            </a:extLst>
          </p:cNvPr>
          <p:cNvPicPr>
            <a:picLocks noChangeAspect="1"/>
          </p:cNvPicPr>
          <p:nvPr userDrawn="1"/>
        </p:nvPicPr>
        <p:blipFill rotWithShape="1">
          <a:blip r:embed="rId5"/>
          <a:srcRect l="3031"/>
          <a:stretch/>
        </p:blipFill>
        <p:spPr>
          <a:xfrm>
            <a:off x="6882907" y="2096359"/>
            <a:ext cx="496606" cy="172842"/>
          </a:xfrm>
          <a:prstGeom prst="rect">
            <a:avLst/>
          </a:prstGeom>
        </p:spPr>
      </p:pic>
      <p:pic>
        <p:nvPicPr>
          <p:cNvPr id="36" name="Billede 5">
            <a:extLst>
              <a:ext uri="{FF2B5EF4-FFF2-40B4-BE49-F238E27FC236}">
                <a16:creationId xmlns:a16="http://schemas.microsoft.com/office/drawing/2014/main" id="{EBC4A3E5-1D15-4741-BFC6-17ACF4D5CD3D}"/>
              </a:ext>
            </a:extLst>
          </p:cNvPr>
          <p:cNvPicPr>
            <a:picLocks noChangeAspect="1"/>
          </p:cNvPicPr>
          <p:nvPr userDrawn="1"/>
        </p:nvPicPr>
        <p:blipFill>
          <a:blip r:embed="rId6"/>
          <a:stretch>
            <a:fillRect/>
          </a:stretch>
        </p:blipFill>
        <p:spPr>
          <a:xfrm>
            <a:off x="6882907" y="3725002"/>
            <a:ext cx="366043" cy="480431"/>
          </a:xfrm>
          <a:prstGeom prst="rect">
            <a:avLst/>
          </a:prstGeom>
        </p:spPr>
      </p:pic>
      <p:pic>
        <p:nvPicPr>
          <p:cNvPr id="37" name="Picture 36">
            <a:extLst>
              <a:ext uri="{FF2B5EF4-FFF2-40B4-BE49-F238E27FC236}">
                <a16:creationId xmlns:a16="http://schemas.microsoft.com/office/drawing/2014/main" id="{6C19287C-813E-4966-89A1-64D6247DEA84}"/>
              </a:ext>
            </a:extLst>
          </p:cNvPr>
          <p:cNvPicPr>
            <a:picLocks noChangeAspect="1"/>
          </p:cNvPicPr>
          <p:nvPr userDrawn="1"/>
        </p:nvPicPr>
        <p:blipFill>
          <a:blip r:embed="rId7"/>
          <a:stretch>
            <a:fillRect/>
          </a:stretch>
        </p:blipFill>
        <p:spPr>
          <a:xfrm>
            <a:off x="2901721" y="2932557"/>
            <a:ext cx="457143" cy="257143"/>
          </a:xfrm>
          <a:prstGeom prst="rect">
            <a:avLst/>
          </a:prstGeom>
        </p:spPr>
      </p:pic>
      <p:pic>
        <p:nvPicPr>
          <p:cNvPr id="38" name="Picture 37">
            <a:extLst>
              <a:ext uri="{FF2B5EF4-FFF2-40B4-BE49-F238E27FC236}">
                <a16:creationId xmlns:a16="http://schemas.microsoft.com/office/drawing/2014/main" id="{007658DD-99CF-4B02-82C0-E6D1C908CA1A}"/>
              </a:ext>
            </a:extLst>
          </p:cNvPr>
          <p:cNvPicPr>
            <a:picLocks noChangeAspect="1"/>
          </p:cNvPicPr>
          <p:nvPr userDrawn="1"/>
        </p:nvPicPr>
        <p:blipFill>
          <a:blip r:embed="rId8"/>
          <a:stretch>
            <a:fillRect/>
          </a:stretch>
        </p:blipFill>
        <p:spPr>
          <a:xfrm>
            <a:off x="2901721" y="5386798"/>
            <a:ext cx="475428" cy="176762"/>
          </a:xfrm>
          <a:prstGeom prst="rect">
            <a:avLst/>
          </a:prstGeom>
        </p:spPr>
      </p:pic>
      <p:pic>
        <p:nvPicPr>
          <p:cNvPr id="13" name="Billede 12">
            <a:extLst>
              <a:ext uri="{FF2B5EF4-FFF2-40B4-BE49-F238E27FC236}">
                <a16:creationId xmlns:a16="http://schemas.microsoft.com/office/drawing/2014/main" id="{35803521-009F-447D-8D16-21D9EADF441A}"/>
              </a:ext>
            </a:extLst>
          </p:cNvPr>
          <p:cNvPicPr>
            <a:picLocks noChangeAspect="1"/>
          </p:cNvPicPr>
          <p:nvPr userDrawn="1"/>
        </p:nvPicPr>
        <p:blipFill>
          <a:blip r:embed="rId9"/>
          <a:stretch>
            <a:fillRect/>
          </a:stretch>
        </p:blipFill>
        <p:spPr>
          <a:xfrm>
            <a:off x="10717337" y="2327954"/>
            <a:ext cx="440195" cy="543366"/>
          </a:xfrm>
          <a:prstGeom prst="rect">
            <a:avLst/>
          </a:prstGeom>
        </p:spPr>
      </p:pic>
      <p:sp>
        <p:nvSpPr>
          <p:cNvPr id="14" name="Date Placeholder 6" hidden="1">
            <a:extLst>
              <a:ext uri="{FF2B5EF4-FFF2-40B4-BE49-F238E27FC236}">
                <a16:creationId xmlns:a16="http://schemas.microsoft.com/office/drawing/2014/main" id="{E4FD2B6E-39A9-4094-A5FF-CBA180265C06}"/>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9FD4C73C-8753-43A5-A0BE-9AE993FAC030}" type="datetime1">
              <a:rPr lang="en-US" smtClean="0"/>
              <a:t>11/27/2024</a:t>
            </a:fld>
            <a:endParaRPr lang="da-DK" dirty="0"/>
          </a:p>
        </p:txBody>
      </p:sp>
      <p:sp>
        <p:nvSpPr>
          <p:cNvPr id="15" name="Footer Placeholder 8" hidden="1">
            <a:extLst>
              <a:ext uri="{FF2B5EF4-FFF2-40B4-BE49-F238E27FC236}">
                <a16:creationId xmlns:a16="http://schemas.microsoft.com/office/drawing/2014/main" id="{AAFF8183-88DB-4217-8B14-93C3A2F3C63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16" name="Slide Number Placeholder 10" hidden="1">
            <a:extLst>
              <a:ext uri="{FF2B5EF4-FFF2-40B4-BE49-F238E27FC236}">
                <a16:creationId xmlns:a16="http://schemas.microsoft.com/office/drawing/2014/main" id="{2ECA3156-EAFA-499A-BDD3-C3FE309B5732}"/>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398023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a:prstGeom prst="rect">
            <a:avLst/>
          </a:prstGeom>
        </p:spPr>
        <p:txBody>
          <a:bodyPr/>
          <a:lstStyle>
            <a:lvl1pPr>
              <a:defRPr sz="100">
                <a:noFill/>
              </a:defRPr>
            </a:lvl1pPr>
          </a:lstStyle>
          <a:p>
            <a:fld id="{C8DF2BFD-8C9C-4D15-8D78-C680E7B62D0D}" type="datetime1">
              <a:rPr lang="en-US" smtClean="0"/>
              <a:t>11/27/2024</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a:prstGeom prst="rect">
            <a:avLst/>
          </a:prstGeo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a:prstGeom prst="rect">
            <a:avLst/>
          </a:prstGeo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682568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CD0AD7-07A4-4343-9CF8-128DFD39100C}"/>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C63DA86-2FE1-4333-9DDA-0E9779953A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90FBD4E-017B-453D-BAEA-D5DE9DFA5200}"/>
              </a:ext>
            </a:extLst>
          </p:cNvPr>
          <p:cNvSpPr>
            <a:spLocks noGrp="1"/>
          </p:cNvSpPr>
          <p:nvPr>
            <p:ph type="dt" sz="half" idx="10"/>
          </p:nvPr>
        </p:nvSpPr>
        <p:spPr/>
        <p:txBody>
          <a:bodyPr/>
          <a:lstStyle/>
          <a:p>
            <a:fld id="{499C87C6-87A9-44B8-B988-C7B825207DB6}" type="datetimeFigureOut">
              <a:rPr lang="da-DK" smtClean="0"/>
              <a:t>27-11-2024</a:t>
            </a:fld>
            <a:endParaRPr lang="da-DK"/>
          </a:p>
        </p:txBody>
      </p:sp>
      <p:sp>
        <p:nvSpPr>
          <p:cNvPr id="5" name="Pladsholder til sidefod 4">
            <a:extLst>
              <a:ext uri="{FF2B5EF4-FFF2-40B4-BE49-F238E27FC236}">
                <a16:creationId xmlns:a16="http://schemas.microsoft.com/office/drawing/2014/main" id="{D5CBA44E-C2EB-4957-9523-6D4DA166BB3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357C547-89F2-42D8-9329-AA3F090A4874}"/>
              </a:ext>
            </a:extLst>
          </p:cNvPr>
          <p:cNvSpPr>
            <a:spLocks noGrp="1"/>
          </p:cNvSpPr>
          <p:nvPr>
            <p:ph type="sldNum" sz="quarter" idx="12"/>
          </p:nvPr>
        </p:nvSpPr>
        <p:spPr/>
        <p:txBody>
          <a:bodyPr/>
          <a:lstStyle/>
          <a:p>
            <a:fld id="{EAD435B8-2276-4E6D-9305-8C571B43164E}" type="slidenum">
              <a:rPr lang="da-DK" smtClean="0"/>
              <a:t>‹nr.›</a:t>
            </a:fld>
            <a:endParaRPr lang="da-DK"/>
          </a:p>
        </p:txBody>
      </p:sp>
    </p:spTree>
    <p:extLst>
      <p:ext uri="{BB962C8B-B14F-4D97-AF65-F5344CB8AC3E}">
        <p14:creationId xmlns:p14="http://schemas.microsoft.com/office/powerpoint/2010/main" val="3724179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B69D-B8CD-427C-8802-CCB5C14CC240}"/>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0ED28D4-75E7-4933-98ED-E6AE9894239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0518F12-277C-40B7-8B67-141D34303656}"/>
              </a:ext>
            </a:extLst>
          </p:cNvPr>
          <p:cNvSpPr>
            <a:spLocks noGrp="1"/>
          </p:cNvSpPr>
          <p:nvPr>
            <p:ph type="dt" sz="half" idx="10"/>
          </p:nvPr>
        </p:nvSpPr>
        <p:spPr/>
        <p:txBody>
          <a:bodyPr/>
          <a:lstStyle/>
          <a:p>
            <a:fld id="{499C87C6-87A9-44B8-B988-C7B825207DB6}" type="datetimeFigureOut">
              <a:rPr lang="da-DK" smtClean="0"/>
              <a:t>27-11-2024</a:t>
            </a:fld>
            <a:endParaRPr lang="da-DK"/>
          </a:p>
        </p:txBody>
      </p:sp>
      <p:sp>
        <p:nvSpPr>
          <p:cNvPr id="5" name="Pladsholder til sidefod 4">
            <a:extLst>
              <a:ext uri="{FF2B5EF4-FFF2-40B4-BE49-F238E27FC236}">
                <a16:creationId xmlns:a16="http://schemas.microsoft.com/office/drawing/2014/main" id="{7657B496-592B-4FE1-9642-C5AA1E0582A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2F7DB2-28D8-4CCC-9E6C-9DF0FE48A2AA}"/>
              </a:ext>
            </a:extLst>
          </p:cNvPr>
          <p:cNvSpPr>
            <a:spLocks noGrp="1"/>
          </p:cNvSpPr>
          <p:nvPr>
            <p:ph type="sldNum" sz="quarter" idx="12"/>
          </p:nvPr>
        </p:nvSpPr>
        <p:spPr/>
        <p:txBody>
          <a:bodyPr/>
          <a:lstStyle/>
          <a:p>
            <a:fld id="{EAD435B8-2276-4E6D-9305-8C571B43164E}" type="slidenum">
              <a:rPr lang="da-DK" smtClean="0"/>
              <a:t>‹nr.›</a:t>
            </a:fld>
            <a:endParaRPr lang="da-DK"/>
          </a:p>
        </p:txBody>
      </p:sp>
    </p:spTree>
    <p:extLst>
      <p:ext uri="{BB962C8B-B14F-4D97-AF65-F5344CB8AC3E}">
        <p14:creationId xmlns:p14="http://schemas.microsoft.com/office/powerpoint/2010/main" val="3060767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rside">
    <p:spTree>
      <p:nvGrpSpPr>
        <p:cNvPr id="1" name=""/>
        <p:cNvGrpSpPr/>
        <p:nvPr/>
      </p:nvGrpSpPr>
      <p:grpSpPr>
        <a:xfrm>
          <a:off x="0" y="0"/>
          <a:ext cx="0" cy="0"/>
          <a:chOff x="0" y="0"/>
          <a:chExt cx="0" cy="0"/>
        </a:xfrm>
      </p:grpSpPr>
      <p:pic>
        <p:nvPicPr>
          <p:cNvPr id="2" name="Billede 1" descr="Logo" titl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0800" y="252000"/>
            <a:ext cx="11689200" cy="1870272"/>
          </a:xfrm>
          <a:prstGeom prst="rect">
            <a:avLst/>
          </a:prstGeom>
        </p:spPr>
      </p:pic>
      <p:sp>
        <p:nvSpPr>
          <p:cNvPr id="8" name="BaggrundBillede" descr="Baggrundsfarve" title="Baggrundsfarve"/>
          <p:cNvSpPr>
            <a:spLocks noChangeArrowheads="1"/>
          </p:cNvSpPr>
          <p:nvPr userDrawn="1"/>
        </p:nvSpPr>
        <p:spPr bwMode="auto">
          <a:xfrm>
            <a:off x="252000" y="251999"/>
            <a:ext cx="11689200" cy="5364000"/>
          </a:xfrm>
          <a:custGeom>
            <a:avLst/>
            <a:gdLst>
              <a:gd name="connsiteX0" fmla="*/ 0 w 8640000"/>
              <a:gd name="connsiteY0" fmla="*/ 0 h 5364000"/>
              <a:gd name="connsiteX1" fmla="*/ 8640000 w 8640000"/>
              <a:gd name="connsiteY1" fmla="*/ 0 h 5364000"/>
              <a:gd name="connsiteX2" fmla="*/ 8640000 w 8640000"/>
              <a:gd name="connsiteY2" fmla="*/ 5364000 h 5364000"/>
              <a:gd name="connsiteX3" fmla="*/ 0 w 8640000"/>
              <a:gd name="connsiteY3" fmla="*/ 5364000 h 5364000"/>
              <a:gd name="connsiteX4" fmla="*/ 0 w 8640000"/>
              <a:gd name="connsiteY4" fmla="*/ 0 h 5364000"/>
              <a:gd name="connsiteX0" fmla="*/ 0 w 8642382"/>
              <a:gd name="connsiteY0" fmla="*/ 0 h 5364000"/>
              <a:gd name="connsiteX1" fmla="*/ 8642382 w 8642382"/>
              <a:gd name="connsiteY1" fmla="*/ 1831181 h 5364000"/>
              <a:gd name="connsiteX2" fmla="*/ 8640000 w 8642382"/>
              <a:gd name="connsiteY2" fmla="*/ 5364000 h 5364000"/>
              <a:gd name="connsiteX3" fmla="*/ 0 w 8642382"/>
              <a:gd name="connsiteY3" fmla="*/ 5364000 h 5364000"/>
              <a:gd name="connsiteX4" fmla="*/ 0 w 8642382"/>
              <a:gd name="connsiteY4" fmla="*/ 0 h 5364000"/>
              <a:gd name="connsiteX0" fmla="*/ 0 w 8642382"/>
              <a:gd name="connsiteY0" fmla="*/ 0 h 5364000"/>
              <a:gd name="connsiteX1" fmla="*/ 8642382 w 8642382"/>
              <a:gd name="connsiteY1" fmla="*/ 1821656 h 5364000"/>
              <a:gd name="connsiteX2" fmla="*/ 8640000 w 8642382"/>
              <a:gd name="connsiteY2" fmla="*/ 5364000 h 5364000"/>
              <a:gd name="connsiteX3" fmla="*/ 0 w 8642382"/>
              <a:gd name="connsiteY3" fmla="*/ 5364000 h 5364000"/>
              <a:gd name="connsiteX4" fmla="*/ 0 w 8642382"/>
              <a:gd name="connsiteY4" fmla="*/ 0 h 5364000"/>
              <a:gd name="connsiteX0" fmla="*/ 0 w 8640000"/>
              <a:gd name="connsiteY0" fmla="*/ 0 h 5364000"/>
              <a:gd name="connsiteX1" fmla="*/ 8640000 w 8640000"/>
              <a:gd name="connsiteY1" fmla="*/ 1821656 h 5364000"/>
              <a:gd name="connsiteX2" fmla="*/ 8640000 w 8640000"/>
              <a:gd name="connsiteY2" fmla="*/ 5364000 h 5364000"/>
              <a:gd name="connsiteX3" fmla="*/ 0 w 8640000"/>
              <a:gd name="connsiteY3" fmla="*/ 5364000 h 5364000"/>
              <a:gd name="connsiteX4" fmla="*/ 0 w 8640000"/>
              <a:gd name="connsiteY4"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40000 w 8640000"/>
              <a:gd name="connsiteY2" fmla="*/ 1821656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34774 w 8640000"/>
              <a:gd name="connsiteY1" fmla="*/ 1115407 h 5364000"/>
              <a:gd name="connsiteX2" fmla="*/ 8634224 w 8640000"/>
              <a:gd name="connsiteY2" fmla="*/ 1852917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53548 w 8640000"/>
              <a:gd name="connsiteY1" fmla="*/ 1134457 h 5364000"/>
              <a:gd name="connsiteX2" fmla="*/ 8634224 w 8640000"/>
              <a:gd name="connsiteY2" fmla="*/ 1852917 h 5364000"/>
              <a:gd name="connsiteX3" fmla="*/ 8640000 w 8640000"/>
              <a:gd name="connsiteY3" fmla="*/ 5364000 h 5364000"/>
              <a:gd name="connsiteX4" fmla="*/ 0 w 8640000"/>
              <a:gd name="connsiteY4" fmla="*/ 5364000 h 5364000"/>
              <a:gd name="connsiteX5" fmla="*/ 0 w 8640000"/>
              <a:gd name="connsiteY5" fmla="*/ 0 h 5364000"/>
              <a:gd name="connsiteX0" fmla="*/ 0 w 8640000"/>
              <a:gd name="connsiteY0" fmla="*/ 0 h 5364000"/>
              <a:gd name="connsiteX1" fmla="*/ 4053548 w 8640000"/>
              <a:gd name="connsiteY1" fmla="*/ 1134457 h 5364000"/>
              <a:gd name="connsiteX2" fmla="*/ 8634224 w 8640000"/>
              <a:gd name="connsiteY2" fmla="*/ 1852917 h 5364000"/>
              <a:gd name="connsiteX3" fmla="*/ 8640000 w 8640000"/>
              <a:gd name="connsiteY3" fmla="*/ 5364000 h 5364000"/>
              <a:gd name="connsiteX4" fmla="*/ 0 w 8640000"/>
              <a:gd name="connsiteY4" fmla="*/ 5364000 h 5364000"/>
              <a:gd name="connsiteX5" fmla="*/ 0 w 8640000"/>
              <a:gd name="connsiteY5" fmla="*/ 0 h 53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0000" h="5364000">
                <a:moveTo>
                  <a:pt x="0" y="0"/>
                </a:moveTo>
                <a:cubicBezTo>
                  <a:pt x="1894630" y="258201"/>
                  <a:pt x="1932851" y="380956"/>
                  <a:pt x="4053548" y="1134457"/>
                </a:cubicBezTo>
                <a:cubicBezTo>
                  <a:pt x="5880723" y="1846123"/>
                  <a:pt x="7010884" y="2036601"/>
                  <a:pt x="8634224" y="1852917"/>
                </a:cubicBezTo>
                <a:cubicBezTo>
                  <a:pt x="8636149" y="3023278"/>
                  <a:pt x="8638075" y="4193639"/>
                  <a:pt x="8640000" y="5364000"/>
                </a:cubicBezTo>
                <a:lnTo>
                  <a:pt x="0" y="5364000"/>
                </a:lnTo>
                <a:lnTo>
                  <a:pt x="0" y="0"/>
                </a:lnTo>
                <a:close/>
              </a:path>
            </a:pathLst>
          </a:custGeom>
          <a:solidFill>
            <a:schemeClr val="accent1"/>
          </a:solidFill>
          <a:ln>
            <a:noFill/>
          </a:ln>
          <a:effectLst/>
        </p:spPr>
        <p:txBody>
          <a:bodyPr wrap="none" anchor="ctr"/>
          <a:lstStyle/>
          <a:p>
            <a:endParaRPr lang="da-DK"/>
          </a:p>
        </p:txBody>
      </p:sp>
      <p:sp>
        <p:nvSpPr>
          <p:cNvPr id="5" name="Titel" descr="Forsidetitel" title="Forsidetitel"/>
          <p:cNvSpPr>
            <a:spLocks noGrp="1"/>
          </p:cNvSpPr>
          <p:nvPr>
            <p:ph type="title"/>
          </p:nvPr>
        </p:nvSpPr>
        <p:spPr>
          <a:xfrm>
            <a:off x="756000" y="2304000"/>
            <a:ext cx="10681200" cy="2808000"/>
          </a:xfrm>
        </p:spPr>
        <p:txBody>
          <a:bodyPr/>
          <a:lstStyle>
            <a:lvl1pPr>
              <a:defRPr sz="3600" b="0">
                <a:solidFill>
                  <a:schemeClr val="bg1"/>
                </a:solidFill>
              </a:defRPr>
            </a:lvl1pPr>
          </a:lstStyle>
          <a:p>
            <a:r>
              <a:rPr lang="da-DK"/>
              <a:t>Klik for at redigere i master</a:t>
            </a:r>
            <a:endParaRPr lang="da-DK" dirty="0"/>
          </a:p>
        </p:txBody>
      </p:sp>
      <p:pic>
        <p:nvPicPr>
          <p:cNvPr id="6" name="BoelgerHvid" descr="Hvid bølgegrafik" title="Hvid bølgegrafi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2000" y="252000"/>
            <a:ext cx="11689200" cy="2131921"/>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descr="Logo" title="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6925" y="5977350"/>
            <a:ext cx="1743075" cy="628650"/>
          </a:xfrm>
          <a:prstGeom prst="rect">
            <a:avLst/>
          </a:prstGeom>
        </p:spPr>
      </p:pic>
    </p:spTree>
    <p:extLst>
      <p:ext uri="{BB962C8B-B14F-4D97-AF65-F5344CB8AC3E}">
        <p14:creationId xmlns:p14="http://schemas.microsoft.com/office/powerpoint/2010/main" val="2521601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Underside i fuld bredde - hvid">
    <p:spTree>
      <p:nvGrpSpPr>
        <p:cNvPr id="1" name=""/>
        <p:cNvGrpSpPr/>
        <p:nvPr/>
      </p:nvGrpSpPr>
      <p:grpSpPr>
        <a:xfrm>
          <a:off x="0" y="0"/>
          <a:ext cx="0" cy="0"/>
          <a:chOff x="0" y="0"/>
          <a:chExt cx="0" cy="0"/>
        </a:xfrm>
      </p:grpSpPr>
      <p:sp>
        <p:nvSpPr>
          <p:cNvPr id="8" name="BaggrundSolid" descr="Baggrundsfarve" title="Baggrundsfarve"/>
          <p:cNvSpPr>
            <a:spLocks noChangeArrowheads="1"/>
          </p:cNvSpPr>
          <p:nvPr userDrawn="1"/>
        </p:nvSpPr>
        <p:spPr bwMode="auto">
          <a:xfrm>
            <a:off x="252000" y="252412"/>
            <a:ext cx="11689200" cy="5364000"/>
          </a:xfrm>
          <a:prstGeom prst="rect">
            <a:avLst/>
          </a:prstGeom>
          <a:solidFill>
            <a:schemeClr val="bg1"/>
          </a:solidFill>
          <a:ln>
            <a:noFill/>
          </a:ln>
          <a:effectLst/>
        </p:spPr>
        <p:txBody>
          <a:bodyPr wrap="none" anchor="ctr"/>
          <a:lstStyle/>
          <a:p>
            <a:endParaRPr lang="da-DK"/>
          </a:p>
        </p:txBody>
      </p:sp>
      <p:sp>
        <p:nvSpPr>
          <p:cNvPr id="2" name="Titel" descr="Diastitel" title="Diastitel"/>
          <p:cNvSpPr>
            <a:spLocks noGrp="1"/>
          </p:cNvSpPr>
          <p:nvPr>
            <p:ph type="title"/>
          </p:nvPr>
        </p:nvSpPr>
        <p:spPr>
          <a:xfrm>
            <a:off x="756000" y="1404000"/>
            <a:ext cx="10681200" cy="504000"/>
          </a:xfrm>
        </p:spPr>
        <p:txBody>
          <a:bodyPr/>
          <a:lstStyle/>
          <a:p>
            <a:r>
              <a:rPr lang="da-DK"/>
              <a:t>Klik for at redigere i master</a:t>
            </a:r>
            <a:endParaRPr lang="da-DK" dirty="0"/>
          </a:p>
        </p:txBody>
      </p:sp>
      <p:sp>
        <p:nvSpPr>
          <p:cNvPr id="3" name="Dato" descr="Dato" title="Dato"/>
          <p:cNvSpPr>
            <a:spLocks noGrp="1"/>
          </p:cNvSpPr>
          <p:nvPr>
            <p:ph type="dt" sz="half" idx="10"/>
          </p:nvPr>
        </p:nvSpPr>
        <p:spPr/>
        <p:txBody>
          <a:bodyPr/>
          <a:lstStyle/>
          <a:p>
            <a:r>
              <a:rPr lang="da-DK"/>
              <a:t>04. oktober 2021</a:t>
            </a:r>
            <a:endParaRPr lang="da-DK" dirty="0"/>
          </a:p>
        </p:txBody>
      </p:sp>
      <p:sp>
        <p:nvSpPr>
          <p:cNvPr id="4" name="Sidefod" descr="Sidefod" title="Sidefod"/>
          <p:cNvSpPr>
            <a:spLocks noGrp="1"/>
          </p:cNvSpPr>
          <p:nvPr>
            <p:ph type="ftr" sz="quarter" idx="11"/>
          </p:nvPr>
        </p:nvSpPr>
        <p:spPr/>
        <p:txBody>
          <a:bodyPr/>
          <a:lstStyle/>
          <a:p>
            <a:r>
              <a:rPr lang="da-DK"/>
              <a:t> </a:t>
            </a:r>
            <a:endParaRPr lang="da-DK" dirty="0"/>
          </a:p>
        </p:txBody>
      </p:sp>
      <p:sp>
        <p:nvSpPr>
          <p:cNvPr id="5" name="Streg" descr="Sort streg" title="Sort streg"/>
          <p:cNvSpPr>
            <a:spLocks noChangeShapeType="1"/>
          </p:cNvSpPr>
          <p:nvPr userDrawn="1"/>
        </p:nvSpPr>
        <p:spPr bwMode="auto">
          <a:xfrm>
            <a:off x="756000" y="720000"/>
            <a:ext cx="106812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7" name="Spalte1" descr="Tekstindhold" title="Tekstindhold"/>
          <p:cNvSpPr>
            <a:spLocks noGrp="1"/>
          </p:cNvSpPr>
          <p:nvPr>
            <p:ph sz="quarter" idx="12"/>
          </p:nvPr>
        </p:nvSpPr>
        <p:spPr>
          <a:xfrm>
            <a:off x="756000" y="2016000"/>
            <a:ext cx="10681200" cy="324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6" name="Billede 5" descr="Logo" titl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925" y="5977350"/>
            <a:ext cx="1743075" cy="628650"/>
          </a:xfrm>
          <a:prstGeom prst="rect">
            <a:avLst/>
          </a:prstGeom>
        </p:spPr>
      </p:pic>
    </p:spTree>
    <p:extLst>
      <p:ext uri="{BB962C8B-B14F-4D97-AF65-F5344CB8AC3E}">
        <p14:creationId xmlns:p14="http://schemas.microsoft.com/office/powerpoint/2010/main" val="1291681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lsides baggrund">
    <p:spTree>
      <p:nvGrpSpPr>
        <p:cNvPr id="1" name=""/>
        <p:cNvGrpSpPr/>
        <p:nvPr/>
      </p:nvGrpSpPr>
      <p:grpSpPr>
        <a:xfrm>
          <a:off x="0" y="0"/>
          <a:ext cx="0" cy="0"/>
          <a:chOff x="0" y="0"/>
          <a:chExt cx="0" cy="0"/>
        </a:xfrm>
      </p:grpSpPr>
      <p:sp>
        <p:nvSpPr>
          <p:cNvPr id="8" name="BaggrundSolid" descr="Baggrundsfarve" title="Baggrundsfarve"/>
          <p:cNvSpPr>
            <a:spLocks noChangeArrowheads="1"/>
          </p:cNvSpPr>
          <p:nvPr userDrawn="1"/>
        </p:nvSpPr>
        <p:spPr bwMode="auto">
          <a:xfrm>
            <a:off x="252000" y="252412"/>
            <a:ext cx="11689200" cy="5364000"/>
          </a:xfrm>
          <a:prstGeom prst="rect">
            <a:avLst/>
          </a:prstGeom>
          <a:solidFill>
            <a:schemeClr val="bg1"/>
          </a:solidFill>
          <a:ln>
            <a:noFill/>
          </a:ln>
          <a:effectLst/>
        </p:spPr>
        <p:txBody>
          <a:bodyPr wrap="none" anchor="ctr"/>
          <a:lstStyle/>
          <a:p>
            <a:endParaRPr lang="da-DK"/>
          </a:p>
        </p:txBody>
      </p:sp>
      <p:sp>
        <p:nvSpPr>
          <p:cNvPr id="3" name="Pladsholder til billede 2"/>
          <p:cNvSpPr>
            <a:spLocks noGrp="1"/>
          </p:cNvSpPr>
          <p:nvPr>
            <p:ph type="pic" sz="quarter" idx="10"/>
          </p:nvPr>
        </p:nvSpPr>
        <p:spPr>
          <a:xfrm>
            <a:off x="0" y="0"/>
            <a:ext cx="12192000" cy="5616000"/>
          </a:xfrm>
        </p:spPr>
        <p:txBody>
          <a:bodyPr tIns="2340000" anchor="t"/>
          <a:lstStyle>
            <a:lvl1pPr algn="ctr">
              <a:defRPr/>
            </a:lvl1pPr>
          </a:lstStyle>
          <a:p>
            <a:r>
              <a:rPr lang="da-DK"/>
              <a:t>Klik på ikonet for at tilføje et billede</a:t>
            </a:r>
            <a:endParaRPr lang="da-DK" dirty="0"/>
          </a:p>
        </p:txBody>
      </p:sp>
      <p:pic>
        <p:nvPicPr>
          <p:cNvPr id="2" name="Billede 1" descr="Logo" titl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925" y="5977350"/>
            <a:ext cx="1743075" cy="628650"/>
          </a:xfrm>
          <a:prstGeom prst="rect">
            <a:avLst/>
          </a:prstGeom>
        </p:spPr>
      </p:pic>
    </p:spTree>
    <p:extLst>
      <p:ext uri="{BB962C8B-B14F-4D97-AF65-F5344CB8AC3E}">
        <p14:creationId xmlns:p14="http://schemas.microsoft.com/office/powerpoint/2010/main" val="2200010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Underside i 2 spalter - hvid">
    <p:spTree>
      <p:nvGrpSpPr>
        <p:cNvPr id="1" name=""/>
        <p:cNvGrpSpPr/>
        <p:nvPr/>
      </p:nvGrpSpPr>
      <p:grpSpPr>
        <a:xfrm>
          <a:off x="0" y="0"/>
          <a:ext cx="0" cy="0"/>
          <a:chOff x="0" y="0"/>
          <a:chExt cx="0" cy="0"/>
        </a:xfrm>
      </p:grpSpPr>
      <p:sp>
        <p:nvSpPr>
          <p:cNvPr id="8" name="BaggrundSolid" descr="Baggrundsfarve" title="Baggrundsfarve"/>
          <p:cNvSpPr>
            <a:spLocks noChangeArrowheads="1"/>
          </p:cNvSpPr>
          <p:nvPr userDrawn="1"/>
        </p:nvSpPr>
        <p:spPr bwMode="auto">
          <a:xfrm>
            <a:off x="252000" y="252412"/>
            <a:ext cx="11689200" cy="5364000"/>
          </a:xfrm>
          <a:prstGeom prst="rect">
            <a:avLst/>
          </a:prstGeom>
          <a:solidFill>
            <a:schemeClr val="bg1"/>
          </a:solidFill>
          <a:ln>
            <a:noFill/>
          </a:ln>
          <a:effectLst/>
        </p:spPr>
        <p:txBody>
          <a:bodyPr wrap="none" anchor="ctr"/>
          <a:lstStyle/>
          <a:p>
            <a:endParaRPr lang="da-DK"/>
          </a:p>
        </p:txBody>
      </p:sp>
      <p:sp>
        <p:nvSpPr>
          <p:cNvPr id="2" name="Titel" descr="Diastitel" title="Diastitel"/>
          <p:cNvSpPr>
            <a:spLocks noGrp="1"/>
          </p:cNvSpPr>
          <p:nvPr>
            <p:ph type="title"/>
          </p:nvPr>
        </p:nvSpPr>
        <p:spPr/>
        <p:txBody>
          <a:bodyPr/>
          <a:lstStyle/>
          <a:p>
            <a:r>
              <a:rPr lang="da-DK"/>
              <a:t>Klik for at redigere i master</a:t>
            </a:r>
          </a:p>
        </p:txBody>
      </p:sp>
      <p:sp>
        <p:nvSpPr>
          <p:cNvPr id="3" name="Dato" descr="Dato" title="Dato"/>
          <p:cNvSpPr>
            <a:spLocks noGrp="1"/>
          </p:cNvSpPr>
          <p:nvPr>
            <p:ph type="dt" sz="half" idx="10"/>
          </p:nvPr>
        </p:nvSpPr>
        <p:spPr/>
        <p:txBody>
          <a:bodyPr/>
          <a:lstStyle/>
          <a:p>
            <a:r>
              <a:rPr lang="da-DK"/>
              <a:t>04. oktober 2021</a:t>
            </a:r>
            <a:endParaRPr lang="da-DK" dirty="0"/>
          </a:p>
        </p:txBody>
      </p:sp>
      <p:sp>
        <p:nvSpPr>
          <p:cNvPr id="4" name="Sidefod" descr="Sidefod" title="Sidefod"/>
          <p:cNvSpPr>
            <a:spLocks noGrp="1"/>
          </p:cNvSpPr>
          <p:nvPr>
            <p:ph type="ftr" sz="quarter" idx="11"/>
          </p:nvPr>
        </p:nvSpPr>
        <p:spPr/>
        <p:txBody>
          <a:bodyPr/>
          <a:lstStyle/>
          <a:p>
            <a:r>
              <a:rPr lang="da-DK"/>
              <a:t> </a:t>
            </a:r>
            <a:endParaRPr lang="da-DK" dirty="0"/>
          </a:p>
        </p:txBody>
      </p:sp>
      <p:sp>
        <p:nvSpPr>
          <p:cNvPr id="5" name="Streg" descr="Sort streg" title="Sort streg"/>
          <p:cNvSpPr>
            <a:spLocks noChangeShapeType="1"/>
          </p:cNvSpPr>
          <p:nvPr userDrawn="1"/>
        </p:nvSpPr>
        <p:spPr bwMode="auto">
          <a:xfrm>
            <a:off x="756000" y="720000"/>
            <a:ext cx="1068120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6" name="Spalte1" descr="Tekstindhold spalte 1" title="Tekstindhold spalte 1"/>
          <p:cNvSpPr>
            <a:spLocks noGrp="1"/>
          </p:cNvSpPr>
          <p:nvPr>
            <p:ph sz="quarter" idx="12"/>
          </p:nvPr>
        </p:nvSpPr>
        <p:spPr>
          <a:xfrm>
            <a:off x="756000" y="2016000"/>
            <a:ext cx="5238000" cy="324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Spalte2" descr="Tekstindhold spalte 2" title="Tekstindhold spalte 2"/>
          <p:cNvSpPr>
            <a:spLocks noGrp="1"/>
          </p:cNvSpPr>
          <p:nvPr>
            <p:ph sz="quarter" idx="13"/>
          </p:nvPr>
        </p:nvSpPr>
        <p:spPr>
          <a:xfrm>
            <a:off x="6199200" y="2016000"/>
            <a:ext cx="5238000" cy="324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9" name="Billede 8" descr="Logo" titl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6925" y="5977350"/>
            <a:ext cx="1743075" cy="628650"/>
          </a:xfrm>
          <a:prstGeom prst="rect">
            <a:avLst/>
          </a:prstGeom>
        </p:spPr>
      </p:pic>
    </p:spTree>
    <p:extLst>
      <p:ext uri="{BB962C8B-B14F-4D97-AF65-F5344CB8AC3E}">
        <p14:creationId xmlns:p14="http://schemas.microsoft.com/office/powerpoint/2010/main" val="4040709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6988-17D0-4346-8C1E-6D716C18BB2B}"/>
              </a:ext>
            </a:extLst>
          </p:cNvPr>
          <p:cNvSpPr>
            <a:spLocks noGrp="1"/>
          </p:cNvSpPr>
          <p:nvPr>
            <p:ph type="title" hasCustomPrompt="1"/>
          </p:nvPr>
        </p:nvSpPr>
        <p:spPr/>
        <p:txBody>
          <a:bodyPr/>
          <a:lstStyle>
            <a:lvl1pPr>
              <a:defRPr/>
            </a:lvl1pPr>
          </a:lstStyle>
          <a:p>
            <a:r>
              <a:rPr lang="da-DK" dirty="0"/>
              <a:t>Klik for at tilføje overskrift</a:t>
            </a:r>
          </a:p>
        </p:txBody>
      </p:sp>
      <p:sp>
        <p:nvSpPr>
          <p:cNvPr id="8" name="Text Placeholder 7">
            <a:extLst>
              <a:ext uri="{FF2B5EF4-FFF2-40B4-BE49-F238E27FC236}">
                <a16:creationId xmlns:a16="http://schemas.microsoft.com/office/drawing/2014/main" id="{401BDC0C-9371-4199-AC7E-4E87AE48C7C5}"/>
              </a:ext>
            </a:extLst>
          </p:cNvPr>
          <p:cNvSpPr>
            <a:spLocks noGrp="1"/>
          </p:cNvSpPr>
          <p:nvPr>
            <p:ph type="body" sz="quarter" idx="13" hasCustomPrompt="1"/>
          </p:nvPr>
        </p:nvSpPr>
        <p:spPr>
          <a:xfrm>
            <a:off x="539750" y="1800225"/>
            <a:ext cx="11112500" cy="4322763"/>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err="1"/>
              <a:t>Fourth</a:t>
            </a:r>
            <a:r>
              <a:rPr lang="da-DK" dirty="0"/>
              <a:t> level</a:t>
            </a:r>
          </a:p>
          <a:p>
            <a:pPr lvl="4"/>
            <a:r>
              <a:rPr lang="da-DK" dirty="0"/>
              <a:t>Fifth level</a:t>
            </a:r>
          </a:p>
        </p:txBody>
      </p:sp>
      <p:sp>
        <p:nvSpPr>
          <p:cNvPr id="4" name="Date Placeholder 3">
            <a:extLst>
              <a:ext uri="{FF2B5EF4-FFF2-40B4-BE49-F238E27FC236}">
                <a16:creationId xmlns:a16="http://schemas.microsoft.com/office/drawing/2014/main" id="{F3D7DA7A-AA15-49DA-B313-1616910C0346}"/>
              </a:ext>
            </a:extLst>
          </p:cNvPr>
          <p:cNvSpPr>
            <a:spLocks noGrp="1"/>
          </p:cNvSpPr>
          <p:nvPr>
            <p:ph type="dt" sz="half" idx="10"/>
          </p:nvPr>
        </p:nvSpPr>
        <p:spPr/>
        <p:txBody>
          <a:bodyPr/>
          <a:lstStyle/>
          <a:p>
            <a:fld id="{822DF8C0-A11C-4994-A72B-2A5BFEA2B1CA}" type="datetime1">
              <a:rPr lang="en-US" smtClean="0"/>
              <a:t>11/27/2024</a:t>
            </a:fld>
            <a:endParaRPr lang="da-DK" dirty="0"/>
          </a:p>
        </p:txBody>
      </p:sp>
      <p:sp>
        <p:nvSpPr>
          <p:cNvPr id="5" name="Footer Placeholder 4">
            <a:extLst>
              <a:ext uri="{FF2B5EF4-FFF2-40B4-BE49-F238E27FC236}">
                <a16:creationId xmlns:a16="http://schemas.microsoft.com/office/drawing/2014/main" id="{E66C5DE7-3E09-4BD2-BAC8-559E1E36E0B7}"/>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5D7955E4-3C3A-4150-9EE4-FCCF9B774FE0}"/>
              </a:ext>
            </a:extLst>
          </p:cNvPr>
          <p:cNvSpPr>
            <a:spLocks noGrp="1"/>
          </p:cNvSpPr>
          <p:nvPr>
            <p:ph type="sldNum" sz="quarter" idx="12"/>
          </p:nvPr>
        </p:nvSpPr>
        <p:spPr/>
        <p:txBody>
          <a:bodyPr/>
          <a:lstStyle/>
          <a:p>
            <a:fld id="{51DCB755-595C-4BEA-9015-880A855A0895}" type="slidenum">
              <a:rPr lang="da-DK" smtClean="0"/>
              <a:t>‹nr.›</a:t>
            </a:fld>
            <a:endParaRPr lang="da-DK" dirty="0"/>
          </a:p>
        </p:txBody>
      </p:sp>
    </p:spTree>
    <p:extLst>
      <p:ext uri="{BB962C8B-B14F-4D97-AF65-F5344CB8AC3E}">
        <p14:creationId xmlns:p14="http://schemas.microsoft.com/office/powerpoint/2010/main" val="690003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85B68DB8-8315-498E-A2C0-FB4F1E685D20}" type="datetimeFigureOut">
              <a:rPr lang="da-DK" smtClean="0"/>
              <a:t>27-11-2024</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1585B8AD-E35B-4056-AEEF-26D83D420E02}" type="slidenum">
              <a:rPr lang="da-DK" smtClean="0"/>
              <a:t>‹nr.›</a:t>
            </a:fld>
            <a:endParaRPr lang="da-DK"/>
          </a:p>
        </p:txBody>
      </p:sp>
    </p:spTree>
    <p:extLst>
      <p:ext uri="{BB962C8B-B14F-4D97-AF65-F5344CB8AC3E}">
        <p14:creationId xmlns:p14="http://schemas.microsoft.com/office/powerpoint/2010/main" val="1443827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med bille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2520F0-940D-420B-AF22-BC105A7041B5}"/>
              </a:ext>
            </a:extLst>
          </p:cNvPr>
          <p:cNvSpPr/>
          <p:nvPr userDrawn="1"/>
        </p:nvSpPr>
        <p:spPr bwMode="ltGray">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solidFill>
                <a:schemeClr val="bg1"/>
              </a:solidFill>
            </a:endParaRPr>
          </a:p>
        </p:txBody>
      </p:sp>
      <p:sp>
        <p:nvSpPr>
          <p:cNvPr id="7" name="Picture Placeholder 37">
            <a:extLst>
              <a:ext uri="{FF2B5EF4-FFF2-40B4-BE49-F238E27FC236}">
                <a16:creationId xmlns:a16="http://schemas.microsoft.com/office/drawing/2014/main" id="{80EFD495-7B8B-48D9-A8CB-F051C83D1B43}"/>
              </a:ext>
            </a:extLst>
          </p:cNvPr>
          <p:cNvSpPr>
            <a:spLocks noGrp="1"/>
          </p:cNvSpPr>
          <p:nvPr>
            <p:ph type="pic" sz="quarter" idx="13" hasCustomPrompt="1"/>
          </p:nvPr>
        </p:nvSpPr>
        <p:spPr>
          <a:xfrm>
            <a:off x="3625386" y="-1"/>
            <a:ext cx="8567815" cy="6861600"/>
          </a:xfrm>
          <a:custGeom>
            <a:avLst/>
            <a:gdLst>
              <a:gd name="connsiteX0" fmla="*/ 5579658 w 8567815"/>
              <a:gd name="connsiteY0" fmla="*/ 0 h 6861600"/>
              <a:gd name="connsiteX1" fmla="*/ 8567815 w 8567815"/>
              <a:gd name="connsiteY1" fmla="*/ 0 h 6861600"/>
              <a:gd name="connsiteX2" fmla="*/ 8567815 w 8567815"/>
              <a:gd name="connsiteY2" fmla="*/ 6861600 h 6861600"/>
              <a:gd name="connsiteX3" fmla="*/ 0 w 8567815"/>
              <a:gd name="connsiteY3" fmla="*/ 6861600 h 6861600"/>
              <a:gd name="connsiteX4" fmla="*/ 293063 w 8567815"/>
              <a:gd name="connsiteY4" fmla="*/ 6557665 h 6861600"/>
              <a:gd name="connsiteX5" fmla="*/ 2072799 w 8567815"/>
              <a:gd name="connsiteY5" fmla="*/ 4588457 h 6861600"/>
              <a:gd name="connsiteX6" fmla="*/ 5547711 w 8567815"/>
              <a:gd name="connsiteY6" fmla="*/ 48439 h 686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7815" h="6861600">
                <a:moveTo>
                  <a:pt x="5579658" y="0"/>
                </a:moveTo>
                <a:lnTo>
                  <a:pt x="8567815" y="0"/>
                </a:lnTo>
                <a:lnTo>
                  <a:pt x="8567815" y="6861600"/>
                </a:lnTo>
                <a:lnTo>
                  <a:pt x="0" y="6861600"/>
                </a:lnTo>
                <a:lnTo>
                  <a:pt x="293063" y="6557665"/>
                </a:lnTo>
                <a:cubicBezTo>
                  <a:pt x="884729" y="5936024"/>
                  <a:pt x="1480446" y="5277867"/>
                  <a:pt x="2072799" y="4588457"/>
                </a:cubicBezTo>
                <a:cubicBezTo>
                  <a:pt x="3405593" y="3037286"/>
                  <a:pt x="4579408" y="1493101"/>
                  <a:pt x="5547711" y="48439"/>
                </a:cubicBezTo>
                <a:close/>
              </a:path>
            </a:pathLst>
          </a:custGeom>
          <a:solidFill>
            <a:schemeClr val="bg1">
              <a:lumMod val="85000"/>
            </a:schemeClr>
          </a:solidFill>
        </p:spPr>
        <p:txBody>
          <a:bodyPr wrap="square" lIns="0" tIns="72000" rIns="72000" anchor="ctr">
            <a:noAutofit/>
          </a:bodyPr>
          <a:lstStyle>
            <a:lvl1pPr marL="0" indent="0" algn="r">
              <a:buNone/>
              <a:defRPr sz="1200"/>
            </a:lvl1pPr>
          </a:lstStyle>
          <a:p>
            <a:r>
              <a:rPr lang="da-DK" dirty="0"/>
              <a:t>Klik for at tilføje billede. </a:t>
            </a:r>
            <a:br>
              <a:rPr lang="da-DK" dirty="0"/>
            </a:br>
            <a:r>
              <a:rPr lang="da-DK" dirty="0"/>
              <a:t>Du kan ændre udsnit ved at højreklikke </a:t>
            </a:r>
            <a:br>
              <a:rPr lang="da-DK" dirty="0"/>
            </a:br>
            <a:r>
              <a:rPr lang="da-DK" dirty="0"/>
              <a:t>på billedet og vælge Beskær. </a:t>
            </a:r>
            <a:br>
              <a:rPr lang="da-DK" dirty="0"/>
            </a:br>
            <a:r>
              <a:rPr lang="da-DK" dirty="0"/>
              <a:t>Ændr udsnit ved at rykke på billedet med musen</a:t>
            </a:r>
          </a:p>
        </p:txBody>
      </p:sp>
      <p:sp>
        <p:nvSpPr>
          <p:cNvPr id="8" name="Freeform: Shape 7">
            <a:extLst>
              <a:ext uri="{FF2B5EF4-FFF2-40B4-BE49-F238E27FC236}">
                <a16:creationId xmlns:a16="http://schemas.microsoft.com/office/drawing/2014/main" id="{2A567142-8F31-4E61-923E-52FF6D87120B}"/>
              </a:ext>
            </a:extLst>
          </p:cNvPr>
          <p:cNvSpPr/>
          <p:nvPr userDrawn="1"/>
        </p:nvSpPr>
        <p:spPr>
          <a:xfrm rot="2393657">
            <a:off x="5766589" y="-1176456"/>
            <a:ext cx="3125860" cy="2580187"/>
          </a:xfrm>
          <a:custGeom>
            <a:avLst/>
            <a:gdLst>
              <a:gd name="connsiteX0" fmla="*/ 2929004 w 3125860"/>
              <a:gd name="connsiteY0" fmla="*/ 0 h 2580187"/>
              <a:gd name="connsiteX1" fmla="*/ 2935560 w 3125860"/>
              <a:gd name="connsiteY1" fmla="*/ 57651 h 2580187"/>
              <a:gd name="connsiteX2" fmla="*/ 3101337 w 3125860"/>
              <a:gd name="connsiteY2" fmla="*/ 2085762 h 2580187"/>
              <a:gd name="connsiteX3" fmla="*/ 3125860 w 3125860"/>
              <a:gd name="connsiteY3" fmla="*/ 2564179 h 2580187"/>
              <a:gd name="connsiteX4" fmla="*/ 2912334 w 3125860"/>
              <a:gd name="connsiteY4" fmla="*/ 2572622 h 2580187"/>
              <a:gd name="connsiteX5" fmla="*/ 2333989 w 3125860"/>
              <a:gd name="connsiteY5" fmla="*/ 2580187 h 2580187"/>
              <a:gd name="connsiteX6" fmla="*/ 132224 w 3125860"/>
              <a:gd name="connsiteY6" fmla="*/ 2465032 h 2580187"/>
              <a:gd name="connsiteX7" fmla="*/ 0 w 3125860"/>
              <a:gd name="connsiteY7" fmla="*/ 2448532 h 258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5860" h="2580187">
                <a:moveTo>
                  <a:pt x="2929004" y="0"/>
                </a:moveTo>
                <a:lnTo>
                  <a:pt x="2935560" y="57651"/>
                </a:lnTo>
                <a:cubicBezTo>
                  <a:pt x="3004431" y="706187"/>
                  <a:pt x="3060107" y="1383997"/>
                  <a:pt x="3101337" y="2085762"/>
                </a:cubicBezTo>
                <a:lnTo>
                  <a:pt x="3125860" y="2564179"/>
                </a:lnTo>
                <a:lnTo>
                  <a:pt x="2912334" y="2572622"/>
                </a:lnTo>
                <a:cubicBezTo>
                  <a:pt x="2722179" y="2577624"/>
                  <a:pt x="2529239" y="2580187"/>
                  <a:pt x="2333989" y="2580187"/>
                </a:cubicBezTo>
                <a:cubicBezTo>
                  <a:pt x="1552989" y="2580187"/>
                  <a:pt x="808958" y="2539183"/>
                  <a:pt x="132224" y="2465032"/>
                </a:cubicBezTo>
                <a:lnTo>
                  <a:pt x="0" y="2448532"/>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endParaRPr lang="da-DK" sz="2000" noProof="0" dirty="0" err="1"/>
          </a:p>
        </p:txBody>
      </p:sp>
      <p:pic>
        <p:nvPicPr>
          <p:cNvPr id="9" name="Graphic 8">
            <a:extLst>
              <a:ext uri="{FF2B5EF4-FFF2-40B4-BE49-F238E27FC236}">
                <a16:creationId xmlns:a16="http://schemas.microsoft.com/office/drawing/2014/main" id="{F44F4A75-558B-4B9B-949E-616627EAD7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635" y="6300596"/>
            <a:ext cx="1423055" cy="366544"/>
          </a:xfrm>
          <a:prstGeom prst="rect">
            <a:avLst/>
          </a:prstGeom>
        </p:spPr>
      </p:pic>
      <p:sp>
        <p:nvSpPr>
          <p:cNvPr id="2" name="Title 1">
            <a:extLst>
              <a:ext uri="{FF2B5EF4-FFF2-40B4-BE49-F238E27FC236}">
                <a16:creationId xmlns:a16="http://schemas.microsoft.com/office/drawing/2014/main" id="{E3ED8315-1228-409C-BE3D-CAD21C61380D}"/>
              </a:ext>
            </a:extLst>
          </p:cNvPr>
          <p:cNvSpPr>
            <a:spLocks noGrp="1"/>
          </p:cNvSpPr>
          <p:nvPr>
            <p:ph type="title" hasCustomPrompt="1"/>
          </p:nvPr>
        </p:nvSpPr>
        <p:spPr>
          <a:xfrm>
            <a:off x="540000" y="1123200"/>
            <a:ext cx="7200000" cy="2386800"/>
          </a:xfrm>
        </p:spPr>
        <p:txBody>
          <a:bodyPr anchor="b"/>
          <a:lstStyle>
            <a:lvl1pPr>
              <a:defRPr sz="5400">
                <a:solidFill>
                  <a:schemeClr val="bg1"/>
                </a:solidFill>
              </a:defRPr>
            </a:lvl1pPr>
          </a:lstStyle>
          <a:p>
            <a:r>
              <a:rPr lang="da-DK" dirty="0"/>
              <a:t>Klik for at tilføje overskrift</a:t>
            </a:r>
          </a:p>
        </p:txBody>
      </p:sp>
      <p:sp>
        <p:nvSpPr>
          <p:cNvPr id="10" name="Subtitle 2">
            <a:extLst>
              <a:ext uri="{FF2B5EF4-FFF2-40B4-BE49-F238E27FC236}">
                <a16:creationId xmlns:a16="http://schemas.microsoft.com/office/drawing/2014/main" id="{D9F164C6-A283-4095-B7E8-F4A33F3F94D8}"/>
              </a:ext>
            </a:extLst>
          </p:cNvPr>
          <p:cNvSpPr>
            <a:spLocks noGrp="1"/>
          </p:cNvSpPr>
          <p:nvPr>
            <p:ph type="subTitle" idx="1" hasCustomPrompt="1"/>
          </p:nvPr>
        </p:nvSpPr>
        <p:spPr>
          <a:xfrm>
            <a:off x="540000" y="3603600"/>
            <a:ext cx="7200000" cy="1656000"/>
          </a:xfrm>
        </p:spPr>
        <p:txBody>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 dato og mødested</a:t>
            </a:r>
          </a:p>
        </p:txBody>
      </p:sp>
      <p:sp>
        <p:nvSpPr>
          <p:cNvPr id="11" name="Date Placeholder 3">
            <a:extLst>
              <a:ext uri="{FF2B5EF4-FFF2-40B4-BE49-F238E27FC236}">
                <a16:creationId xmlns:a16="http://schemas.microsoft.com/office/drawing/2014/main" id="{43198B15-A446-4EF4-83D3-58387FF25E31}"/>
              </a:ext>
            </a:extLst>
          </p:cNvPr>
          <p:cNvSpPr>
            <a:spLocks noGrp="1"/>
          </p:cNvSpPr>
          <p:nvPr>
            <p:ph type="dt" sz="half" idx="10"/>
          </p:nvPr>
        </p:nvSpPr>
        <p:spPr>
          <a:xfrm>
            <a:off x="0" y="6912000"/>
            <a:ext cx="0" cy="0"/>
          </a:xfrm>
        </p:spPr>
        <p:txBody>
          <a:bodyPr/>
          <a:lstStyle/>
          <a:p>
            <a:fld id="{CAEA569E-0D70-410E-BFA4-F68D08FED2D0}" type="datetime1">
              <a:rPr lang="en-US" smtClean="0"/>
              <a:t>11/27/2024</a:t>
            </a:fld>
            <a:endParaRPr lang="da-DK" dirty="0"/>
          </a:p>
        </p:txBody>
      </p:sp>
      <p:sp>
        <p:nvSpPr>
          <p:cNvPr id="12" name="Footer Placeholder 4">
            <a:extLst>
              <a:ext uri="{FF2B5EF4-FFF2-40B4-BE49-F238E27FC236}">
                <a16:creationId xmlns:a16="http://schemas.microsoft.com/office/drawing/2014/main" id="{64E1D9E6-FB45-444F-B158-BBA6EFEDE352}"/>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3" name="Slide Number Placeholder 5">
            <a:extLst>
              <a:ext uri="{FF2B5EF4-FFF2-40B4-BE49-F238E27FC236}">
                <a16:creationId xmlns:a16="http://schemas.microsoft.com/office/drawing/2014/main" id="{45288336-1F7E-43EA-8098-D092112BE3D6}"/>
              </a:ext>
            </a:extLst>
          </p:cNvPr>
          <p:cNvSpPr>
            <a:spLocks noGrp="1"/>
          </p:cNvSpPr>
          <p:nvPr>
            <p:ph type="sldNum" sz="quarter" idx="12"/>
          </p:nvPr>
        </p:nvSpPr>
        <p:spPr>
          <a:xfrm>
            <a:off x="0" y="6912000"/>
            <a:ext cx="0" cy="0"/>
          </a:xfrm>
        </p:spPr>
        <p:txBody>
          <a:bodyPr/>
          <a:lstStyle>
            <a:lvl1pPr>
              <a:defRPr sz="100">
                <a:noFill/>
              </a:defRPr>
            </a:lvl1pPr>
          </a:lstStyle>
          <a:p>
            <a:fld id="{51DCB755-595C-4BEA-9015-880A855A0895}" type="slidenum">
              <a:rPr lang="da-DK" smtClean="0"/>
              <a:pPr/>
              <a:t>‹nr.›</a:t>
            </a:fld>
            <a:endParaRPr lang="da-DK" dirty="0"/>
          </a:p>
        </p:txBody>
      </p:sp>
    </p:spTree>
    <p:extLst>
      <p:ext uri="{BB962C8B-B14F-4D97-AF65-F5344CB8AC3E}">
        <p14:creationId xmlns:p14="http://schemas.microsoft.com/office/powerpoint/2010/main" val="210804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med livsbån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B1373E-2DC2-400B-920B-671AF51714DD}"/>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rot="11775032">
            <a:off x="-716012" y="-1568894"/>
            <a:ext cx="13624023" cy="9995788"/>
          </a:xfrm>
          <a:custGeom>
            <a:avLst/>
            <a:gdLst>
              <a:gd name="connsiteX0" fmla="*/ 13624023 w 13624023"/>
              <a:gd name="connsiteY0" fmla="*/ 6584004 h 9995788"/>
              <a:gd name="connsiteX1" fmla="*/ 1919129 w 13624023"/>
              <a:gd name="connsiteY1" fmla="*/ 9995788 h 9995788"/>
              <a:gd name="connsiteX2" fmla="*/ 0 w 13624023"/>
              <a:gd name="connsiteY2" fmla="*/ 3411784 h 9995788"/>
              <a:gd name="connsiteX3" fmla="*/ 11704894 w 13624023"/>
              <a:gd name="connsiteY3" fmla="*/ 0 h 9995788"/>
              <a:gd name="connsiteX4" fmla="*/ 12856372 w 13624023"/>
              <a:gd name="connsiteY4" fmla="*/ 3950402 h 999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4023" h="9995788">
                <a:moveTo>
                  <a:pt x="13624023" y="6584004"/>
                </a:moveTo>
                <a:lnTo>
                  <a:pt x="1919129" y="9995788"/>
                </a:lnTo>
                <a:lnTo>
                  <a:pt x="0" y="3411784"/>
                </a:lnTo>
                <a:lnTo>
                  <a:pt x="11704894" y="0"/>
                </a:lnTo>
                <a:lnTo>
                  <a:pt x="12856372" y="3950402"/>
                </a:lnTo>
                <a:close/>
              </a:path>
            </a:pathLst>
          </a:custGeom>
        </p:spPr>
      </p:pic>
      <p:sp>
        <p:nvSpPr>
          <p:cNvPr id="2" name="Title 1">
            <a:extLst>
              <a:ext uri="{FF2B5EF4-FFF2-40B4-BE49-F238E27FC236}">
                <a16:creationId xmlns:a16="http://schemas.microsoft.com/office/drawing/2014/main" id="{E3ED8315-1228-409C-BE3D-CAD21C61380D}"/>
              </a:ext>
            </a:extLst>
          </p:cNvPr>
          <p:cNvSpPr>
            <a:spLocks noGrp="1"/>
          </p:cNvSpPr>
          <p:nvPr>
            <p:ph type="title" hasCustomPrompt="1"/>
          </p:nvPr>
        </p:nvSpPr>
        <p:spPr>
          <a:xfrm>
            <a:off x="540000" y="1123200"/>
            <a:ext cx="7200000" cy="2386800"/>
          </a:xfrm>
        </p:spPr>
        <p:txBody>
          <a:bodyPr anchor="b"/>
          <a:lstStyle>
            <a:lvl1pPr>
              <a:defRPr sz="6000">
                <a:solidFill>
                  <a:schemeClr val="accent2"/>
                </a:solidFill>
              </a:defRPr>
            </a:lvl1pPr>
          </a:lstStyle>
          <a:p>
            <a:r>
              <a:rPr lang="da-DK" dirty="0"/>
              <a:t>Klik for at tilføje overskrift</a:t>
            </a:r>
          </a:p>
        </p:txBody>
      </p:sp>
      <p:sp>
        <p:nvSpPr>
          <p:cNvPr id="10" name="Subtitle 2">
            <a:extLst>
              <a:ext uri="{FF2B5EF4-FFF2-40B4-BE49-F238E27FC236}">
                <a16:creationId xmlns:a16="http://schemas.microsoft.com/office/drawing/2014/main" id="{D9F164C6-A283-4095-B7E8-F4A33F3F94D8}"/>
              </a:ext>
            </a:extLst>
          </p:cNvPr>
          <p:cNvSpPr>
            <a:spLocks noGrp="1"/>
          </p:cNvSpPr>
          <p:nvPr>
            <p:ph type="subTitle" idx="1" hasCustomPrompt="1"/>
          </p:nvPr>
        </p:nvSpPr>
        <p:spPr>
          <a:xfrm>
            <a:off x="540000" y="3603600"/>
            <a:ext cx="7200000" cy="1656000"/>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tilføje undertitel, dato og mødested</a:t>
            </a:r>
          </a:p>
        </p:txBody>
      </p:sp>
      <p:sp>
        <p:nvSpPr>
          <p:cNvPr id="8" name="Date Placeholder 3">
            <a:extLst>
              <a:ext uri="{FF2B5EF4-FFF2-40B4-BE49-F238E27FC236}">
                <a16:creationId xmlns:a16="http://schemas.microsoft.com/office/drawing/2014/main" id="{15C1345B-921E-493A-B4D7-B12DB51F6F55}"/>
              </a:ext>
            </a:extLst>
          </p:cNvPr>
          <p:cNvSpPr>
            <a:spLocks noGrp="1"/>
          </p:cNvSpPr>
          <p:nvPr>
            <p:ph type="dt" sz="half" idx="10"/>
          </p:nvPr>
        </p:nvSpPr>
        <p:spPr>
          <a:xfrm>
            <a:off x="0" y="6912000"/>
            <a:ext cx="0" cy="0"/>
          </a:xfrm>
        </p:spPr>
        <p:txBody>
          <a:bodyPr/>
          <a:lstStyle/>
          <a:p>
            <a:fld id="{CAEA569E-0D70-410E-BFA4-F68D08FED2D0}" type="datetime1">
              <a:rPr lang="en-US" smtClean="0"/>
              <a:t>11/27/2024</a:t>
            </a:fld>
            <a:endParaRPr lang="da-DK" dirty="0"/>
          </a:p>
        </p:txBody>
      </p:sp>
      <p:sp>
        <p:nvSpPr>
          <p:cNvPr id="9" name="Footer Placeholder 4">
            <a:extLst>
              <a:ext uri="{FF2B5EF4-FFF2-40B4-BE49-F238E27FC236}">
                <a16:creationId xmlns:a16="http://schemas.microsoft.com/office/drawing/2014/main" id="{F5C2E648-D340-40D7-BD22-640AA20D616A}"/>
              </a:ext>
            </a:extLst>
          </p:cNvPr>
          <p:cNvSpPr>
            <a:spLocks noGrp="1"/>
          </p:cNvSpPr>
          <p:nvPr>
            <p:ph type="ftr" sz="quarter" idx="11"/>
          </p:nvPr>
        </p:nvSpPr>
        <p:spPr>
          <a:xfrm>
            <a:off x="0" y="6912000"/>
            <a:ext cx="0" cy="0"/>
          </a:xfrm>
        </p:spPr>
        <p:txBody>
          <a:bodyPr/>
          <a:lstStyle>
            <a:lvl1pPr>
              <a:defRPr sz="100">
                <a:noFill/>
              </a:defRPr>
            </a:lvl1pPr>
          </a:lstStyle>
          <a:p>
            <a:endParaRPr lang="da-DK" dirty="0"/>
          </a:p>
        </p:txBody>
      </p:sp>
      <p:sp>
        <p:nvSpPr>
          <p:cNvPr id="12" name="Slide Number Placeholder 5">
            <a:extLst>
              <a:ext uri="{FF2B5EF4-FFF2-40B4-BE49-F238E27FC236}">
                <a16:creationId xmlns:a16="http://schemas.microsoft.com/office/drawing/2014/main" id="{D2992462-A256-4AB1-8335-82604FC35860}"/>
              </a:ext>
            </a:extLst>
          </p:cNvPr>
          <p:cNvSpPr>
            <a:spLocks noGrp="1"/>
          </p:cNvSpPr>
          <p:nvPr>
            <p:ph type="sldNum" sz="quarter" idx="12"/>
          </p:nvPr>
        </p:nvSpPr>
        <p:spPr>
          <a:xfrm>
            <a:off x="0" y="6912000"/>
            <a:ext cx="0" cy="0"/>
          </a:xfrm>
        </p:spPr>
        <p:txBody>
          <a:bodyPr/>
          <a:lstStyle>
            <a:lvl1pPr>
              <a:defRPr sz="100">
                <a:noFill/>
              </a:defRPr>
            </a:lvl1pPr>
          </a:lstStyle>
          <a:p>
            <a:fld id="{51DCB755-595C-4BEA-9015-880A855A0895}" type="slidenum">
              <a:rPr lang="da-DK" smtClean="0"/>
              <a:pPr/>
              <a:t>‹nr.›</a:t>
            </a:fld>
            <a:endParaRPr lang="da-DK" dirty="0"/>
          </a:p>
        </p:txBody>
      </p:sp>
    </p:spTree>
    <p:extLst>
      <p:ext uri="{BB962C8B-B14F-4D97-AF65-F5344CB8AC3E}">
        <p14:creationId xmlns:p14="http://schemas.microsoft.com/office/powerpoint/2010/main" val="472225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gra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B1373E-2DC2-400B-920B-671AF51714DD}"/>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rot="11775032">
            <a:off x="-716012" y="-1568894"/>
            <a:ext cx="13624023" cy="9995788"/>
          </a:xfrm>
          <a:custGeom>
            <a:avLst/>
            <a:gdLst>
              <a:gd name="connsiteX0" fmla="*/ 13624023 w 13624023"/>
              <a:gd name="connsiteY0" fmla="*/ 6584004 h 9995788"/>
              <a:gd name="connsiteX1" fmla="*/ 1919129 w 13624023"/>
              <a:gd name="connsiteY1" fmla="*/ 9995788 h 9995788"/>
              <a:gd name="connsiteX2" fmla="*/ 0 w 13624023"/>
              <a:gd name="connsiteY2" fmla="*/ 3411784 h 9995788"/>
              <a:gd name="connsiteX3" fmla="*/ 11704894 w 13624023"/>
              <a:gd name="connsiteY3" fmla="*/ 0 h 9995788"/>
              <a:gd name="connsiteX4" fmla="*/ 12856372 w 13624023"/>
              <a:gd name="connsiteY4" fmla="*/ 3950402 h 999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4023" h="9995788">
                <a:moveTo>
                  <a:pt x="13624023" y="6584004"/>
                </a:moveTo>
                <a:lnTo>
                  <a:pt x="1919129" y="9995788"/>
                </a:lnTo>
                <a:lnTo>
                  <a:pt x="0" y="3411784"/>
                </a:lnTo>
                <a:lnTo>
                  <a:pt x="11704894" y="0"/>
                </a:lnTo>
                <a:lnTo>
                  <a:pt x="12856372" y="3950402"/>
                </a:lnTo>
                <a:close/>
              </a:path>
            </a:pathLst>
          </a:custGeom>
        </p:spPr>
      </p:pic>
      <p:sp>
        <p:nvSpPr>
          <p:cNvPr id="6" name="Date Placeholder 5">
            <a:extLst>
              <a:ext uri="{FF2B5EF4-FFF2-40B4-BE49-F238E27FC236}">
                <a16:creationId xmlns:a16="http://schemas.microsoft.com/office/drawing/2014/main" id="{E7AD33B1-E409-40E3-87B7-BC28FED005CF}"/>
              </a:ext>
            </a:extLst>
          </p:cNvPr>
          <p:cNvSpPr>
            <a:spLocks noGrp="1"/>
          </p:cNvSpPr>
          <p:nvPr>
            <p:ph type="dt" sz="half" idx="10"/>
          </p:nvPr>
        </p:nvSpPr>
        <p:spPr/>
        <p:txBody>
          <a:bodyPr/>
          <a:lstStyle/>
          <a:p>
            <a:fld id="{F39CF53E-B873-45E8-985E-14FD7580108A}" type="datetime1">
              <a:rPr lang="en-US" smtClean="0"/>
              <a:t>11/27/2024</a:t>
            </a:fld>
            <a:endParaRPr lang="da-DK" dirty="0"/>
          </a:p>
        </p:txBody>
      </p:sp>
      <p:sp>
        <p:nvSpPr>
          <p:cNvPr id="7" name="Footer Placeholder 6">
            <a:extLst>
              <a:ext uri="{FF2B5EF4-FFF2-40B4-BE49-F238E27FC236}">
                <a16:creationId xmlns:a16="http://schemas.microsoft.com/office/drawing/2014/main" id="{8938E236-808A-4C73-A3FA-C4FA17A4D106}"/>
              </a:ext>
            </a:extLst>
          </p:cNvPr>
          <p:cNvSpPr>
            <a:spLocks noGrp="1"/>
          </p:cNvSpPr>
          <p:nvPr>
            <p:ph type="ftr" sz="quarter" idx="11"/>
          </p:nvPr>
        </p:nvSpPr>
        <p:spPr/>
        <p:txBody>
          <a:bodyPr/>
          <a:lstStyle/>
          <a:p>
            <a:endParaRPr lang="da-DK" dirty="0"/>
          </a:p>
        </p:txBody>
      </p:sp>
      <p:sp>
        <p:nvSpPr>
          <p:cNvPr id="8" name="Slide Number Placeholder 7">
            <a:extLst>
              <a:ext uri="{FF2B5EF4-FFF2-40B4-BE49-F238E27FC236}">
                <a16:creationId xmlns:a16="http://schemas.microsoft.com/office/drawing/2014/main" id="{8A835DC3-191A-49CA-B274-9E70F7E28A7E}"/>
              </a:ext>
            </a:extLst>
          </p:cNvPr>
          <p:cNvSpPr>
            <a:spLocks noGrp="1"/>
          </p:cNvSpPr>
          <p:nvPr>
            <p:ph type="sldNum" sz="quarter" idx="12"/>
          </p:nvPr>
        </p:nvSpPr>
        <p:spPr/>
        <p:txBody>
          <a:bodyPr/>
          <a:lstStyle/>
          <a:p>
            <a:fld id="{51DCB755-595C-4BEA-9015-880A855A0895}" type="slidenum">
              <a:rPr lang="da-DK" smtClean="0"/>
              <a:pPr/>
              <a:t>‹nr.›</a:t>
            </a:fld>
            <a:endParaRPr lang="da-DK" dirty="0"/>
          </a:p>
        </p:txBody>
      </p:sp>
      <p:sp>
        <p:nvSpPr>
          <p:cNvPr id="9" name="Title 8">
            <a:extLst>
              <a:ext uri="{FF2B5EF4-FFF2-40B4-BE49-F238E27FC236}">
                <a16:creationId xmlns:a16="http://schemas.microsoft.com/office/drawing/2014/main" id="{2572CCD1-DC1C-4031-9120-5F1881890CEE}"/>
              </a:ext>
            </a:extLst>
          </p:cNvPr>
          <p:cNvSpPr>
            <a:spLocks noGrp="1"/>
          </p:cNvSpPr>
          <p:nvPr>
            <p:ph type="title" hasCustomPrompt="1"/>
          </p:nvPr>
        </p:nvSpPr>
        <p:spPr/>
        <p:txBody>
          <a:bodyPr/>
          <a:lstStyle>
            <a:lvl1pPr>
              <a:defRPr/>
            </a:lvl1pPr>
          </a:lstStyle>
          <a:p>
            <a:r>
              <a:rPr lang="da-DK" dirty="0"/>
              <a:t>Klik for at tilføje program overskrift</a:t>
            </a:r>
          </a:p>
        </p:txBody>
      </p:sp>
      <p:sp>
        <p:nvSpPr>
          <p:cNvPr id="13" name="Text Placeholder 12">
            <a:extLst>
              <a:ext uri="{FF2B5EF4-FFF2-40B4-BE49-F238E27FC236}">
                <a16:creationId xmlns:a16="http://schemas.microsoft.com/office/drawing/2014/main" id="{86B9CA1A-AE4F-4163-9154-A372229DF0E2}"/>
              </a:ext>
            </a:extLst>
          </p:cNvPr>
          <p:cNvSpPr>
            <a:spLocks noGrp="1"/>
          </p:cNvSpPr>
          <p:nvPr>
            <p:ph type="body" sz="quarter" idx="13" hasCustomPrompt="1"/>
          </p:nvPr>
        </p:nvSpPr>
        <p:spPr>
          <a:xfrm>
            <a:off x="539750" y="1798638"/>
            <a:ext cx="11114088" cy="4519612"/>
          </a:xfrm>
        </p:spPr>
        <p:txBody>
          <a:bodyPr/>
          <a:lstStyle>
            <a:lvl1pPr marL="0" indent="0">
              <a:buFont typeface="Arial" panose="020B0604020202020204" pitchFamily="34" charset="0"/>
              <a:buChar char="​"/>
              <a:defRPr sz="2000"/>
            </a:lvl1pPr>
            <a:lvl2pPr marL="0" indent="0">
              <a:buFont typeface="Arial" panose="020B0604020202020204" pitchFamily="34" charset="0"/>
              <a:buChar char="​"/>
              <a:defRPr sz="2000" b="1">
                <a:solidFill>
                  <a:schemeClr val="accent2"/>
                </a:solidFill>
              </a:defRPr>
            </a:lvl2pPr>
            <a:lvl3pPr marL="0" indent="0">
              <a:buFont typeface="Arial" panose="020B0604020202020204" pitchFamily="34" charset="0"/>
              <a:buChar char="​"/>
              <a:defRPr sz="2000"/>
            </a:lvl3pPr>
            <a:lvl4pPr>
              <a:defRPr sz="2000">
                <a:latin typeface="+mn-lt"/>
              </a:defRPr>
            </a:lvl4pPr>
            <a:lvl5pPr>
              <a:defRPr sz="2000"/>
            </a:lvl5pPr>
            <a:lvl6pPr marL="0" indent="0">
              <a:buFont typeface="Arial" panose="020B0604020202020204" pitchFamily="34" charset="0"/>
              <a:buChar char="​"/>
              <a:defRPr sz="2000" b="1">
                <a:solidFill>
                  <a:schemeClr val="accent2"/>
                </a:solidFill>
                <a:latin typeface="+mn-lt"/>
              </a:defRPr>
            </a:lvl6pPr>
            <a:lvl7pPr marL="0" indent="0">
              <a:buFont typeface="Arial" panose="020B0604020202020204" pitchFamily="34" charset="0"/>
              <a:buChar char="​"/>
              <a:defRPr sz="2000" b="0">
                <a:solidFill>
                  <a:schemeClr val="tx1"/>
                </a:solidFill>
                <a:latin typeface="+mn-lt"/>
              </a:defRPr>
            </a:lvl7pPr>
            <a:lvl8pPr marL="0" indent="0">
              <a:buFont typeface="Arial" panose="020B0604020202020204" pitchFamily="34" charset="0"/>
              <a:buChar char="​"/>
              <a:defRPr sz="2000" b="1">
                <a:solidFill>
                  <a:schemeClr val="accent1"/>
                </a:solidFill>
                <a:latin typeface="+mn-lt"/>
              </a:defRPr>
            </a:lvl8pPr>
            <a:lvl9pPr marL="0" indent="0">
              <a:buFont typeface="Arial" panose="020B0604020202020204" pitchFamily="34" charset="0"/>
              <a:buChar char="​"/>
              <a:defRPr sz="2000">
                <a:latin typeface="+mn-lt"/>
              </a:defRPr>
            </a:lvl9pPr>
          </a:lstStyle>
          <a:p>
            <a:pPr lvl="0"/>
            <a:r>
              <a:rPr lang="da-DK" dirty="0"/>
              <a:t>Klik for at tilføje punkt (Enter+TAB for næste tekst Niveau, SHIFT+TAB for at gå tilbage I niveauer)</a:t>
            </a:r>
          </a:p>
          <a:p>
            <a:pPr lvl="1"/>
            <a:r>
              <a:rPr lang="da-DK" dirty="0"/>
              <a:t>Second level</a:t>
            </a:r>
          </a:p>
          <a:p>
            <a:pPr lvl="2"/>
            <a:r>
              <a:rPr lang="da-DK" dirty="0"/>
              <a:t>Third level</a:t>
            </a:r>
          </a:p>
          <a:p>
            <a:pPr lvl="3"/>
            <a:r>
              <a:rPr lang="da-DK" dirty="0" err="1"/>
              <a:t>Fourth</a:t>
            </a:r>
            <a:r>
              <a:rPr lang="da-DK" dirty="0"/>
              <a:t> level</a:t>
            </a:r>
          </a:p>
          <a:p>
            <a:pPr lvl="4"/>
            <a:r>
              <a:rPr lang="da-DK" dirty="0"/>
              <a:t>Fifth level</a:t>
            </a:r>
          </a:p>
          <a:p>
            <a:pPr lvl="5"/>
            <a:r>
              <a:rPr lang="da-DK" dirty="0"/>
              <a:t>6</a:t>
            </a:r>
          </a:p>
          <a:p>
            <a:pPr lvl="6"/>
            <a:r>
              <a:rPr lang="da-DK" dirty="0"/>
              <a:t>7</a:t>
            </a:r>
          </a:p>
          <a:p>
            <a:pPr lvl="7"/>
            <a:r>
              <a:rPr lang="da-DK" dirty="0"/>
              <a:t>8</a:t>
            </a:r>
          </a:p>
          <a:p>
            <a:pPr lvl="8"/>
            <a:r>
              <a:rPr lang="da-DK" dirty="0"/>
              <a:t>9</a:t>
            </a:r>
          </a:p>
        </p:txBody>
      </p:sp>
    </p:spTree>
    <p:extLst>
      <p:ext uri="{BB962C8B-B14F-4D97-AF65-F5344CB8AC3E}">
        <p14:creationId xmlns:p14="http://schemas.microsoft.com/office/powerpoint/2010/main" val="306207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skrift og indholdsobjek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6988-17D0-4346-8C1E-6D716C18BB2B}"/>
              </a:ext>
            </a:extLst>
          </p:cNvPr>
          <p:cNvSpPr>
            <a:spLocks noGrp="1"/>
          </p:cNvSpPr>
          <p:nvPr>
            <p:ph type="title" hasCustomPrompt="1"/>
          </p:nvPr>
        </p:nvSpPr>
        <p:spPr/>
        <p:txBody>
          <a:bodyPr/>
          <a:lstStyle>
            <a:lvl1pPr>
              <a:defRPr/>
            </a:lvl1pPr>
          </a:lstStyle>
          <a:p>
            <a:r>
              <a:rPr lang="da-DK" dirty="0"/>
              <a:t>Klik for at tilføje overskrift</a:t>
            </a:r>
          </a:p>
        </p:txBody>
      </p:sp>
      <p:sp>
        <p:nvSpPr>
          <p:cNvPr id="7" name="Content Placeholder 6">
            <a:extLst>
              <a:ext uri="{FF2B5EF4-FFF2-40B4-BE49-F238E27FC236}">
                <a16:creationId xmlns:a16="http://schemas.microsoft.com/office/drawing/2014/main" id="{85A235E8-1403-43E2-A556-9D125C42D717}"/>
              </a:ext>
            </a:extLst>
          </p:cNvPr>
          <p:cNvSpPr>
            <a:spLocks noGrp="1"/>
          </p:cNvSpPr>
          <p:nvPr>
            <p:ph sz="quarter" idx="14" hasCustomPrompt="1"/>
          </p:nvPr>
        </p:nvSpPr>
        <p:spPr>
          <a:xfrm>
            <a:off x="539750" y="1800225"/>
            <a:ext cx="11112500" cy="4322763"/>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err="1"/>
              <a:t>Fourth</a:t>
            </a:r>
            <a:r>
              <a:rPr lang="da-DK" dirty="0"/>
              <a:t> level</a:t>
            </a:r>
          </a:p>
          <a:p>
            <a:pPr lvl="4"/>
            <a:r>
              <a:rPr lang="da-DK" dirty="0"/>
              <a:t>Fifth level</a:t>
            </a:r>
          </a:p>
        </p:txBody>
      </p:sp>
      <p:sp>
        <p:nvSpPr>
          <p:cNvPr id="4" name="Date Placeholder 3">
            <a:extLst>
              <a:ext uri="{FF2B5EF4-FFF2-40B4-BE49-F238E27FC236}">
                <a16:creationId xmlns:a16="http://schemas.microsoft.com/office/drawing/2014/main" id="{F3D7DA7A-AA15-49DA-B313-1616910C0346}"/>
              </a:ext>
            </a:extLst>
          </p:cNvPr>
          <p:cNvSpPr>
            <a:spLocks noGrp="1"/>
          </p:cNvSpPr>
          <p:nvPr>
            <p:ph type="dt" sz="half" idx="10"/>
          </p:nvPr>
        </p:nvSpPr>
        <p:spPr/>
        <p:txBody>
          <a:bodyPr/>
          <a:lstStyle/>
          <a:p>
            <a:fld id="{F22CAF0C-7A07-420C-8BC6-FDCFA470A1EC}" type="datetime1">
              <a:rPr lang="en-US" smtClean="0"/>
              <a:t>11/27/2024</a:t>
            </a:fld>
            <a:endParaRPr lang="da-DK" dirty="0"/>
          </a:p>
        </p:txBody>
      </p:sp>
      <p:sp>
        <p:nvSpPr>
          <p:cNvPr id="5" name="Footer Placeholder 4">
            <a:extLst>
              <a:ext uri="{FF2B5EF4-FFF2-40B4-BE49-F238E27FC236}">
                <a16:creationId xmlns:a16="http://schemas.microsoft.com/office/drawing/2014/main" id="{E66C5DE7-3E09-4BD2-BAC8-559E1E36E0B7}"/>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5D7955E4-3C3A-4150-9EE4-FCCF9B774FE0}"/>
              </a:ext>
            </a:extLst>
          </p:cNvPr>
          <p:cNvSpPr>
            <a:spLocks noGrp="1"/>
          </p:cNvSpPr>
          <p:nvPr>
            <p:ph type="sldNum" sz="quarter" idx="12"/>
          </p:nvPr>
        </p:nvSpPr>
        <p:spPr/>
        <p:txBody>
          <a:bodyPr/>
          <a:lstStyle/>
          <a:p>
            <a:fld id="{51DCB755-595C-4BEA-9015-880A855A0895}" type="slidenum">
              <a:rPr lang="da-DK" smtClean="0"/>
              <a:t>‹nr.›</a:t>
            </a:fld>
            <a:endParaRPr lang="da-DK" dirty="0"/>
          </a:p>
        </p:txBody>
      </p:sp>
    </p:spTree>
    <p:extLst>
      <p:ext uri="{BB962C8B-B14F-4D97-AF65-F5344CB8AC3E}">
        <p14:creationId xmlns:p14="http://schemas.microsoft.com/office/powerpoint/2010/main" val="3924136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skrift og indholdsobjekt med livsbå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A751DF-3E58-4DE4-885F-64C89882B716}"/>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a:stretch/>
        </p:blipFill>
        <p:spPr>
          <a:xfrm rot="11775032">
            <a:off x="-716012" y="-1568894"/>
            <a:ext cx="13624023" cy="9995788"/>
          </a:xfrm>
          <a:custGeom>
            <a:avLst/>
            <a:gdLst>
              <a:gd name="connsiteX0" fmla="*/ 13624023 w 13624023"/>
              <a:gd name="connsiteY0" fmla="*/ 6584004 h 9995788"/>
              <a:gd name="connsiteX1" fmla="*/ 1919129 w 13624023"/>
              <a:gd name="connsiteY1" fmla="*/ 9995788 h 9995788"/>
              <a:gd name="connsiteX2" fmla="*/ 0 w 13624023"/>
              <a:gd name="connsiteY2" fmla="*/ 3411784 h 9995788"/>
              <a:gd name="connsiteX3" fmla="*/ 11704894 w 13624023"/>
              <a:gd name="connsiteY3" fmla="*/ 0 h 9995788"/>
              <a:gd name="connsiteX4" fmla="*/ 12856372 w 13624023"/>
              <a:gd name="connsiteY4" fmla="*/ 3950402 h 9995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4023" h="9995788">
                <a:moveTo>
                  <a:pt x="13624023" y="6584004"/>
                </a:moveTo>
                <a:lnTo>
                  <a:pt x="1919129" y="9995788"/>
                </a:lnTo>
                <a:lnTo>
                  <a:pt x="0" y="3411784"/>
                </a:lnTo>
                <a:lnTo>
                  <a:pt x="11704894" y="0"/>
                </a:lnTo>
                <a:lnTo>
                  <a:pt x="12856372" y="3950402"/>
                </a:lnTo>
                <a:close/>
              </a:path>
            </a:pathLst>
          </a:custGeom>
        </p:spPr>
      </p:pic>
      <p:sp>
        <p:nvSpPr>
          <p:cNvPr id="2" name="Title 1">
            <a:extLst>
              <a:ext uri="{FF2B5EF4-FFF2-40B4-BE49-F238E27FC236}">
                <a16:creationId xmlns:a16="http://schemas.microsoft.com/office/drawing/2014/main" id="{B4EA6988-17D0-4346-8C1E-6D716C18BB2B}"/>
              </a:ext>
            </a:extLst>
          </p:cNvPr>
          <p:cNvSpPr>
            <a:spLocks noGrp="1"/>
          </p:cNvSpPr>
          <p:nvPr>
            <p:ph type="title" hasCustomPrompt="1"/>
          </p:nvPr>
        </p:nvSpPr>
        <p:spPr/>
        <p:txBody>
          <a:bodyPr/>
          <a:lstStyle>
            <a:lvl1pPr>
              <a:defRPr/>
            </a:lvl1pPr>
          </a:lstStyle>
          <a:p>
            <a:r>
              <a:rPr lang="da-DK" dirty="0"/>
              <a:t>Klik for at tilføje overskrift</a:t>
            </a:r>
          </a:p>
        </p:txBody>
      </p:sp>
      <p:sp>
        <p:nvSpPr>
          <p:cNvPr id="7" name="Content Placeholder 6">
            <a:extLst>
              <a:ext uri="{FF2B5EF4-FFF2-40B4-BE49-F238E27FC236}">
                <a16:creationId xmlns:a16="http://schemas.microsoft.com/office/drawing/2014/main" id="{85A235E8-1403-43E2-A556-9D125C42D717}"/>
              </a:ext>
            </a:extLst>
          </p:cNvPr>
          <p:cNvSpPr>
            <a:spLocks noGrp="1"/>
          </p:cNvSpPr>
          <p:nvPr>
            <p:ph sz="quarter" idx="14" hasCustomPrompt="1"/>
          </p:nvPr>
        </p:nvSpPr>
        <p:spPr>
          <a:xfrm>
            <a:off x="539750" y="1800225"/>
            <a:ext cx="11112500" cy="4322763"/>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err="1"/>
              <a:t>Fourth</a:t>
            </a:r>
            <a:r>
              <a:rPr lang="da-DK" dirty="0"/>
              <a:t> level</a:t>
            </a:r>
          </a:p>
          <a:p>
            <a:pPr lvl="4"/>
            <a:r>
              <a:rPr lang="da-DK" dirty="0"/>
              <a:t>Fifth level</a:t>
            </a:r>
          </a:p>
        </p:txBody>
      </p:sp>
      <p:sp>
        <p:nvSpPr>
          <p:cNvPr id="4" name="Date Placeholder 3">
            <a:extLst>
              <a:ext uri="{FF2B5EF4-FFF2-40B4-BE49-F238E27FC236}">
                <a16:creationId xmlns:a16="http://schemas.microsoft.com/office/drawing/2014/main" id="{F3D7DA7A-AA15-49DA-B313-1616910C0346}"/>
              </a:ext>
            </a:extLst>
          </p:cNvPr>
          <p:cNvSpPr>
            <a:spLocks noGrp="1"/>
          </p:cNvSpPr>
          <p:nvPr>
            <p:ph type="dt" sz="half" idx="10"/>
          </p:nvPr>
        </p:nvSpPr>
        <p:spPr/>
        <p:txBody>
          <a:bodyPr/>
          <a:lstStyle/>
          <a:p>
            <a:fld id="{33C259BE-35D5-4D6C-AB0F-105713034D32}" type="datetime1">
              <a:rPr lang="en-US" smtClean="0"/>
              <a:t>11/27/2024</a:t>
            </a:fld>
            <a:endParaRPr lang="da-DK" dirty="0"/>
          </a:p>
        </p:txBody>
      </p:sp>
      <p:sp>
        <p:nvSpPr>
          <p:cNvPr id="5" name="Footer Placeholder 4">
            <a:extLst>
              <a:ext uri="{FF2B5EF4-FFF2-40B4-BE49-F238E27FC236}">
                <a16:creationId xmlns:a16="http://schemas.microsoft.com/office/drawing/2014/main" id="{E66C5DE7-3E09-4BD2-BAC8-559E1E36E0B7}"/>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5D7955E4-3C3A-4150-9EE4-FCCF9B774FE0}"/>
              </a:ext>
            </a:extLst>
          </p:cNvPr>
          <p:cNvSpPr>
            <a:spLocks noGrp="1"/>
          </p:cNvSpPr>
          <p:nvPr>
            <p:ph type="sldNum" sz="quarter" idx="12"/>
          </p:nvPr>
        </p:nvSpPr>
        <p:spPr/>
        <p:txBody>
          <a:bodyPr/>
          <a:lstStyle/>
          <a:p>
            <a:fld id="{51DCB755-595C-4BEA-9015-880A855A0895}" type="slidenum">
              <a:rPr lang="da-DK" smtClean="0"/>
              <a:t>‹nr.›</a:t>
            </a:fld>
            <a:endParaRPr lang="da-DK" dirty="0"/>
          </a:p>
        </p:txBody>
      </p:sp>
    </p:spTree>
    <p:extLst>
      <p:ext uri="{BB962C8B-B14F-4D97-AF65-F5344CB8AC3E}">
        <p14:creationId xmlns:p14="http://schemas.microsoft.com/office/powerpoint/2010/main" val="3539679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3C89-BD5B-4C85-8A9B-1ADCC7E4471B}"/>
              </a:ext>
            </a:extLst>
          </p:cNvPr>
          <p:cNvSpPr>
            <a:spLocks noGrp="1"/>
          </p:cNvSpPr>
          <p:nvPr>
            <p:ph type="title" hasCustomPrompt="1"/>
          </p:nvPr>
        </p:nvSpPr>
        <p:spPr/>
        <p:txBody>
          <a:bodyPr/>
          <a:lstStyle>
            <a:lvl1pPr>
              <a:defRPr/>
            </a:lvl1pPr>
          </a:lstStyle>
          <a:p>
            <a:r>
              <a:rPr lang="da-DK" dirty="0"/>
              <a:t>Klik for at tilføje overskrift</a:t>
            </a:r>
          </a:p>
        </p:txBody>
      </p:sp>
      <p:sp>
        <p:nvSpPr>
          <p:cNvPr id="3" name="Content Placeholder 2">
            <a:extLst>
              <a:ext uri="{FF2B5EF4-FFF2-40B4-BE49-F238E27FC236}">
                <a16:creationId xmlns:a16="http://schemas.microsoft.com/office/drawing/2014/main" id="{16C2AD49-A1ED-483F-8B81-256EF153457B}"/>
              </a:ext>
            </a:extLst>
          </p:cNvPr>
          <p:cNvSpPr>
            <a:spLocks noGrp="1"/>
          </p:cNvSpPr>
          <p:nvPr>
            <p:ph sz="half" idx="1" hasCustomPrompt="1"/>
          </p:nvPr>
        </p:nvSpPr>
        <p:spPr>
          <a:xfrm>
            <a:off x="540000" y="1800000"/>
            <a:ext cx="5374800" cy="4323600"/>
          </a:xfrm>
        </p:spPr>
        <p:txBody>
          <a:bodyPr/>
          <a:lstStyle>
            <a:lvl1pPr>
              <a:defRPr/>
            </a:lvl1pPr>
          </a:lstStyle>
          <a:p>
            <a:pPr lvl="0"/>
            <a:r>
              <a:rPr lang="da-DK" dirty="0"/>
              <a:t>Klik for at tilføje tekst</a:t>
            </a:r>
          </a:p>
          <a:p>
            <a:pPr lvl="1"/>
            <a:r>
              <a:rPr lang="da-DK" dirty="0"/>
              <a:t>Second level</a:t>
            </a:r>
          </a:p>
          <a:p>
            <a:pPr lvl="2"/>
            <a:r>
              <a:rPr lang="da-DK" dirty="0"/>
              <a:t>Third level</a:t>
            </a:r>
          </a:p>
          <a:p>
            <a:pPr lvl="3"/>
            <a:r>
              <a:rPr lang="da-DK" dirty="0" err="1"/>
              <a:t>Fourth</a:t>
            </a:r>
            <a:r>
              <a:rPr lang="da-DK" dirty="0"/>
              <a:t> level</a:t>
            </a:r>
          </a:p>
          <a:p>
            <a:pPr lvl="4"/>
            <a:r>
              <a:rPr lang="da-DK" dirty="0"/>
              <a:t>Fifth level</a:t>
            </a:r>
          </a:p>
        </p:txBody>
      </p:sp>
      <p:sp>
        <p:nvSpPr>
          <p:cNvPr id="4" name="Content Placeholder 3">
            <a:extLst>
              <a:ext uri="{FF2B5EF4-FFF2-40B4-BE49-F238E27FC236}">
                <a16:creationId xmlns:a16="http://schemas.microsoft.com/office/drawing/2014/main" id="{4EC839C9-78C9-4441-922D-72C547F2AF5D}"/>
              </a:ext>
            </a:extLst>
          </p:cNvPr>
          <p:cNvSpPr>
            <a:spLocks noGrp="1"/>
          </p:cNvSpPr>
          <p:nvPr>
            <p:ph sz="half" idx="2" hasCustomPrompt="1"/>
          </p:nvPr>
        </p:nvSpPr>
        <p:spPr>
          <a:xfrm>
            <a:off x="6274800" y="1800000"/>
            <a:ext cx="5374800" cy="4323600"/>
          </a:xfrm>
        </p:spPr>
        <p:txBody>
          <a:bodyPr/>
          <a:lstStyle/>
          <a:p>
            <a:pPr lvl="0"/>
            <a:r>
              <a:rPr lang="da-DK" dirty="0"/>
              <a:t>Klik for at tilføje tekst</a:t>
            </a:r>
          </a:p>
          <a:p>
            <a:pPr lvl="1"/>
            <a:r>
              <a:rPr lang="da-DK" dirty="0"/>
              <a:t>Second level</a:t>
            </a:r>
          </a:p>
          <a:p>
            <a:pPr lvl="2"/>
            <a:r>
              <a:rPr lang="da-DK" dirty="0"/>
              <a:t>Third level</a:t>
            </a:r>
          </a:p>
          <a:p>
            <a:pPr lvl="3"/>
            <a:r>
              <a:rPr lang="da-DK" dirty="0" err="1"/>
              <a:t>Fourth</a:t>
            </a:r>
            <a:r>
              <a:rPr lang="da-DK" dirty="0"/>
              <a:t> level</a:t>
            </a:r>
          </a:p>
          <a:p>
            <a:pPr lvl="4"/>
            <a:r>
              <a:rPr lang="da-DK" dirty="0"/>
              <a:t>Fifth level</a:t>
            </a:r>
          </a:p>
        </p:txBody>
      </p:sp>
      <p:sp>
        <p:nvSpPr>
          <p:cNvPr id="5" name="Date Placeholder 4">
            <a:extLst>
              <a:ext uri="{FF2B5EF4-FFF2-40B4-BE49-F238E27FC236}">
                <a16:creationId xmlns:a16="http://schemas.microsoft.com/office/drawing/2014/main" id="{07765E5F-026E-4C48-9C0C-E69161D21E8E}"/>
              </a:ext>
            </a:extLst>
          </p:cNvPr>
          <p:cNvSpPr>
            <a:spLocks noGrp="1"/>
          </p:cNvSpPr>
          <p:nvPr>
            <p:ph type="dt" sz="half" idx="10"/>
          </p:nvPr>
        </p:nvSpPr>
        <p:spPr/>
        <p:txBody>
          <a:bodyPr/>
          <a:lstStyle/>
          <a:p>
            <a:fld id="{57620F4B-1054-491B-A30A-DD041E43ACD0}" type="datetime1">
              <a:rPr lang="en-US" smtClean="0"/>
              <a:t>11/27/2024</a:t>
            </a:fld>
            <a:endParaRPr lang="da-DK" dirty="0"/>
          </a:p>
        </p:txBody>
      </p:sp>
      <p:sp>
        <p:nvSpPr>
          <p:cNvPr id="6" name="Footer Placeholder 5">
            <a:extLst>
              <a:ext uri="{FF2B5EF4-FFF2-40B4-BE49-F238E27FC236}">
                <a16:creationId xmlns:a16="http://schemas.microsoft.com/office/drawing/2014/main" id="{E664DE54-61E7-45D5-8198-0292935C8371}"/>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E509C09E-B3B1-44CF-9C10-37F4B83446DB}"/>
              </a:ext>
            </a:extLst>
          </p:cNvPr>
          <p:cNvSpPr>
            <a:spLocks noGrp="1"/>
          </p:cNvSpPr>
          <p:nvPr>
            <p:ph type="sldNum" sz="quarter" idx="12"/>
          </p:nvPr>
        </p:nvSpPr>
        <p:spPr/>
        <p:txBody>
          <a:bodyPr/>
          <a:lstStyle/>
          <a:p>
            <a:fld id="{51DCB755-595C-4BEA-9015-880A855A0895}" type="slidenum">
              <a:rPr lang="da-DK" smtClean="0"/>
              <a:t>‹nr.›</a:t>
            </a:fld>
            <a:endParaRPr lang="da-DK" dirty="0"/>
          </a:p>
        </p:txBody>
      </p:sp>
    </p:spTree>
    <p:extLst>
      <p:ext uri="{BB962C8B-B14F-4D97-AF65-F5344CB8AC3E}">
        <p14:creationId xmlns:p14="http://schemas.microsoft.com/office/powerpoint/2010/main" val="402115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E5E730B3-F47A-4C5A-B27C-577505516ADE}"/>
              </a:ext>
            </a:extLst>
          </p:cNvPr>
          <p:cNvSpPr/>
          <p:nvPr userDrawn="1"/>
        </p:nvSpPr>
        <p:spPr bwMode="ltGray">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7" name="Graphic 6">
            <a:extLst>
              <a:ext uri="{FF2B5EF4-FFF2-40B4-BE49-F238E27FC236}">
                <a16:creationId xmlns:a16="http://schemas.microsoft.com/office/drawing/2014/main" id="{94CBCF76-0617-4704-A3C7-FD709D7162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7635" y="6300596"/>
            <a:ext cx="1423055" cy="366544"/>
          </a:xfrm>
          <a:prstGeom prst="rect">
            <a:avLst/>
          </a:prstGeom>
        </p:spPr>
      </p:pic>
      <p:sp>
        <p:nvSpPr>
          <p:cNvPr id="2" name="Title 1">
            <a:extLst>
              <a:ext uri="{FF2B5EF4-FFF2-40B4-BE49-F238E27FC236}">
                <a16:creationId xmlns:a16="http://schemas.microsoft.com/office/drawing/2014/main" id="{94AADE6A-549D-4615-B401-274A0F94B0A0}"/>
              </a:ext>
            </a:extLst>
          </p:cNvPr>
          <p:cNvSpPr>
            <a:spLocks noGrp="1"/>
          </p:cNvSpPr>
          <p:nvPr>
            <p:ph type="title" hasCustomPrompt="1"/>
          </p:nvPr>
        </p:nvSpPr>
        <p:spPr>
          <a:xfrm>
            <a:off x="540000" y="2235600"/>
            <a:ext cx="11109600" cy="2386800"/>
          </a:xfrm>
        </p:spPr>
        <p:txBody>
          <a:bodyPr anchor="ctr" anchorCtr="0"/>
          <a:lstStyle>
            <a:lvl1pPr algn="ctr">
              <a:defRPr sz="4800">
                <a:solidFill>
                  <a:schemeClr val="tx1"/>
                </a:solidFill>
              </a:defRPr>
            </a:lvl1pPr>
          </a:lstStyle>
          <a:p>
            <a:r>
              <a:rPr lang="da-DK" dirty="0"/>
              <a:t>Klik for at tilføje pause </a:t>
            </a:r>
            <a:br>
              <a:rPr lang="da-DK" dirty="0"/>
            </a:br>
            <a:r>
              <a:rPr lang="da-DK" dirty="0"/>
              <a:t>eller skilleside tekst</a:t>
            </a:r>
          </a:p>
        </p:txBody>
      </p:sp>
      <p:sp>
        <p:nvSpPr>
          <p:cNvPr id="3" name="Date Placeholder 2">
            <a:extLst>
              <a:ext uri="{FF2B5EF4-FFF2-40B4-BE49-F238E27FC236}">
                <a16:creationId xmlns:a16="http://schemas.microsoft.com/office/drawing/2014/main" id="{06EA7A8D-E8CF-47C6-BF3E-176E7EC74ADD}"/>
              </a:ext>
            </a:extLst>
          </p:cNvPr>
          <p:cNvSpPr>
            <a:spLocks noGrp="1"/>
          </p:cNvSpPr>
          <p:nvPr>
            <p:ph type="dt" sz="half" idx="10"/>
          </p:nvPr>
        </p:nvSpPr>
        <p:spPr/>
        <p:txBody>
          <a:bodyPr/>
          <a:lstStyle/>
          <a:p>
            <a:fld id="{64FF66BB-DFC2-44BF-BECE-216A067F88A4}" type="datetime1">
              <a:rPr lang="en-US" smtClean="0"/>
              <a:t>11/27/2024</a:t>
            </a:fld>
            <a:endParaRPr lang="da-DK" dirty="0"/>
          </a:p>
        </p:txBody>
      </p:sp>
      <p:sp>
        <p:nvSpPr>
          <p:cNvPr id="4" name="Footer Placeholder 3">
            <a:extLst>
              <a:ext uri="{FF2B5EF4-FFF2-40B4-BE49-F238E27FC236}">
                <a16:creationId xmlns:a16="http://schemas.microsoft.com/office/drawing/2014/main" id="{CF0E6FC0-20C8-46D8-9511-F176BBE9D1AD}"/>
              </a:ext>
            </a:extLst>
          </p:cNvPr>
          <p:cNvSpPr>
            <a:spLocks noGrp="1"/>
          </p:cNvSpPr>
          <p:nvPr>
            <p:ph type="ftr" sz="quarter" idx="11"/>
          </p:nvPr>
        </p:nvSpPr>
        <p:spPr/>
        <p:txBody>
          <a:bodyPr/>
          <a:lstStyle/>
          <a:p>
            <a:endParaRPr lang="da-DK" dirty="0"/>
          </a:p>
        </p:txBody>
      </p:sp>
      <p:sp>
        <p:nvSpPr>
          <p:cNvPr id="5" name="Slide Number Placeholder 4">
            <a:extLst>
              <a:ext uri="{FF2B5EF4-FFF2-40B4-BE49-F238E27FC236}">
                <a16:creationId xmlns:a16="http://schemas.microsoft.com/office/drawing/2014/main" id="{FAEFBACB-D88F-4CDF-B3CB-1967030F022D}"/>
              </a:ext>
            </a:extLst>
          </p:cNvPr>
          <p:cNvSpPr>
            <a:spLocks noGrp="1"/>
          </p:cNvSpPr>
          <p:nvPr>
            <p:ph type="sldNum" sz="quarter" idx="12"/>
          </p:nvPr>
        </p:nvSpPr>
        <p:spPr/>
        <p:txBody>
          <a:bodyPr/>
          <a:lstStyle/>
          <a:p>
            <a:fld id="{51DCB755-595C-4BEA-9015-880A855A0895}" type="slidenum">
              <a:rPr lang="da-DK" smtClean="0"/>
              <a:pPr/>
              <a:t>‹nr.›</a:t>
            </a:fld>
            <a:endParaRPr lang="da-DK" dirty="0"/>
          </a:p>
        </p:txBody>
      </p:sp>
    </p:spTree>
    <p:extLst>
      <p:ext uri="{BB962C8B-B14F-4D97-AF65-F5344CB8AC3E}">
        <p14:creationId xmlns:p14="http://schemas.microsoft.com/office/powerpoint/2010/main" val="153380876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8D209-CA4A-4BD2-9137-7480D11D3256}"/>
              </a:ext>
            </a:extLst>
          </p:cNvPr>
          <p:cNvSpPr>
            <a:spLocks noGrp="1"/>
          </p:cNvSpPr>
          <p:nvPr>
            <p:ph type="title"/>
          </p:nvPr>
        </p:nvSpPr>
        <p:spPr>
          <a:xfrm>
            <a:off x="540000" y="540000"/>
            <a:ext cx="11113200" cy="1152000"/>
          </a:xfrm>
          <a:prstGeom prst="rect">
            <a:avLst/>
          </a:prstGeom>
        </p:spPr>
        <p:txBody>
          <a:bodyPr vert="horz" lIns="0" tIns="0" rIns="0" bIns="0" rtlCol="0" anchor="t" anchorCtr="0">
            <a:noAutofit/>
          </a:bodyPr>
          <a:lstStyle/>
          <a:p>
            <a:r>
              <a:rPr lang="da-DK"/>
              <a:t>Klik for at redigere i master</a:t>
            </a:r>
            <a:endParaRPr lang="da-DK" dirty="0"/>
          </a:p>
        </p:txBody>
      </p:sp>
      <p:sp>
        <p:nvSpPr>
          <p:cNvPr id="3" name="Text Placeholder 2">
            <a:extLst>
              <a:ext uri="{FF2B5EF4-FFF2-40B4-BE49-F238E27FC236}">
                <a16:creationId xmlns:a16="http://schemas.microsoft.com/office/drawing/2014/main" id="{C0D0FF54-893A-4E5B-8DDC-88A52FFC417B}"/>
              </a:ext>
            </a:extLst>
          </p:cNvPr>
          <p:cNvSpPr>
            <a:spLocks noGrp="1"/>
          </p:cNvSpPr>
          <p:nvPr>
            <p:ph type="body" idx="1"/>
          </p:nvPr>
        </p:nvSpPr>
        <p:spPr>
          <a:xfrm>
            <a:off x="540000" y="1800000"/>
            <a:ext cx="11113200" cy="4323600"/>
          </a:xfrm>
          <a:prstGeom prst="rect">
            <a:avLst/>
          </a:prstGeom>
        </p:spPr>
        <p:txBody>
          <a:bodyPr vert="horz" lIns="0" tIns="0" rIns="0" bIns="0" rtlCol="0">
            <a:no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Date Placeholder 3">
            <a:extLst>
              <a:ext uri="{FF2B5EF4-FFF2-40B4-BE49-F238E27FC236}">
                <a16:creationId xmlns:a16="http://schemas.microsoft.com/office/drawing/2014/main" id="{D3E33AA0-8874-454F-B50C-F72A515A6FEF}"/>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CC6E464B-3592-43AC-943C-B1AB03304629}" type="datetime1">
              <a:rPr lang="en-US" smtClean="0"/>
              <a:t>11/27/2024</a:t>
            </a:fld>
            <a:endParaRPr lang="da-DK" dirty="0"/>
          </a:p>
        </p:txBody>
      </p:sp>
      <p:sp>
        <p:nvSpPr>
          <p:cNvPr id="5" name="Footer Placeholder 4">
            <a:extLst>
              <a:ext uri="{FF2B5EF4-FFF2-40B4-BE49-F238E27FC236}">
                <a16:creationId xmlns:a16="http://schemas.microsoft.com/office/drawing/2014/main" id="{24AD7698-AFF1-4C32-9254-539F9EF9E431}"/>
              </a:ext>
            </a:extLst>
          </p:cNvPr>
          <p:cNvSpPr>
            <a:spLocks noGrp="1"/>
          </p:cNvSpPr>
          <p:nvPr>
            <p:ph type="ftr" sz="quarter" idx="3"/>
          </p:nvPr>
        </p:nvSpPr>
        <p:spPr>
          <a:xfrm>
            <a:off x="5936400" y="6490800"/>
            <a:ext cx="5162400" cy="180000"/>
          </a:xfrm>
          <a:prstGeom prst="rect">
            <a:avLst/>
          </a:prstGeom>
        </p:spPr>
        <p:txBody>
          <a:bodyPr vert="horz" lIns="0" tIns="0" rIns="0" bIns="0" rtlCol="0" anchor="ctr"/>
          <a:lstStyle>
            <a:lvl1pPr algn="r">
              <a:defRPr sz="1000">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377C229F-F134-4EFB-B89E-085F79F9D5FA}"/>
              </a:ext>
            </a:extLst>
          </p:cNvPr>
          <p:cNvSpPr>
            <a:spLocks noGrp="1"/>
          </p:cNvSpPr>
          <p:nvPr>
            <p:ph type="sldNum" sz="quarter" idx="4"/>
          </p:nvPr>
        </p:nvSpPr>
        <p:spPr>
          <a:xfrm>
            <a:off x="11098800" y="6490800"/>
            <a:ext cx="554400" cy="180000"/>
          </a:xfrm>
          <a:prstGeom prst="rect">
            <a:avLst/>
          </a:prstGeom>
        </p:spPr>
        <p:txBody>
          <a:bodyPr vert="horz" lIns="0" tIns="0" rIns="0" bIns="0" rtlCol="0" anchor="ctr"/>
          <a:lstStyle>
            <a:lvl1pPr algn="r">
              <a:defRPr sz="1000">
                <a:solidFill>
                  <a:schemeClr val="tx1"/>
                </a:solidFill>
              </a:defRPr>
            </a:lvl1pPr>
          </a:lstStyle>
          <a:p>
            <a:fld id="{51DCB755-595C-4BEA-9015-880A855A0895}" type="slidenum">
              <a:rPr lang="da-DK" smtClean="0"/>
              <a:pPr/>
              <a:t>‹nr.›</a:t>
            </a:fld>
            <a:endParaRPr lang="da-DK" dirty="0"/>
          </a:p>
        </p:txBody>
      </p:sp>
      <p:pic>
        <p:nvPicPr>
          <p:cNvPr id="7" name="Picture 6">
            <a:extLst>
              <a:ext uri="{FF2B5EF4-FFF2-40B4-BE49-F238E27FC236}">
                <a16:creationId xmlns:a16="http://schemas.microsoft.com/office/drawing/2014/main" id="{82364D3A-C782-4391-A11E-3715645D7C5B}"/>
              </a:ext>
            </a:extLst>
          </p:cNvPr>
          <p:cNvPicPr>
            <a:picLocks noChangeAspect="1"/>
          </p:cNvPicPr>
          <p:nvPr userDrawn="1"/>
        </p:nvPicPr>
        <p:blipFill>
          <a:blip r:embed="rId22" cstate="hqprint">
            <a:extLst>
              <a:ext uri="{28A0092B-C50C-407E-A947-70E740481C1C}">
                <a14:useLocalDpi xmlns:a14="http://schemas.microsoft.com/office/drawing/2010/main" val="0"/>
              </a:ext>
            </a:extLst>
          </a:blip>
          <a:stretch>
            <a:fillRect/>
          </a:stretch>
        </p:blipFill>
        <p:spPr>
          <a:xfrm>
            <a:off x="539750" y="6303780"/>
            <a:ext cx="1417451" cy="360000"/>
          </a:xfrm>
          <a:prstGeom prst="rect">
            <a:avLst/>
          </a:prstGeom>
        </p:spPr>
      </p:pic>
    </p:spTree>
    <p:extLst>
      <p:ext uri="{BB962C8B-B14F-4D97-AF65-F5344CB8AC3E}">
        <p14:creationId xmlns:p14="http://schemas.microsoft.com/office/powerpoint/2010/main" val="1690081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3" r:id="rId5"/>
    <p:sldLayoutId id="2147483660" r:id="rId6"/>
    <p:sldLayoutId id="2147483664" r:id="rId7"/>
    <p:sldLayoutId id="2147483652" r:id="rId8"/>
    <p:sldLayoutId id="2147483665" r:id="rId9"/>
    <p:sldLayoutId id="2147483654" r:id="rId10"/>
    <p:sldLayoutId id="214748365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p:hf hd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180000" indent="-1800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9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2000" b="1" kern="1200">
          <a:solidFill>
            <a:schemeClr val="accent2"/>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200" b="1" kern="1200">
          <a:solidFill>
            <a:schemeClr val="accent2"/>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8pPr>
      <a:lvl9pPr marL="0" indent="0" algn="l" defTabSz="914400" rtl="0" eaLnBrk="1" latinLnBrk="0" hangingPunct="1">
        <a:lnSpc>
          <a:spcPct val="90000"/>
        </a:lnSpc>
        <a:spcBef>
          <a:spcPts val="500"/>
        </a:spcBef>
        <a:buFont typeface="Arial" panose="020B0604020202020204" pitchFamily="34" charset="0"/>
        <a:buChar char="​"/>
        <a:defRPr sz="60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8" userDrawn="1">
          <p15:clr>
            <a:srgbClr val="F26B43"/>
          </p15:clr>
        </p15:guide>
        <p15:guide id="2" pos="7342" userDrawn="1">
          <p15:clr>
            <a:srgbClr val="F26B43"/>
          </p15:clr>
        </p15:guide>
        <p15:guide id="3" orient="horz" pos="1067" userDrawn="1">
          <p15:clr>
            <a:srgbClr val="F26B43"/>
          </p15:clr>
        </p15:guide>
        <p15:guide id="4" orient="horz" pos="1133" userDrawn="1">
          <p15:clr>
            <a:srgbClr val="F26B43"/>
          </p15:clr>
        </p15:guide>
        <p15:guide id="5" orient="horz" pos="339" userDrawn="1">
          <p15:clr>
            <a:srgbClr val="F26B43"/>
          </p15:clr>
        </p15:guide>
        <p15:guide id="6" orient="horz" pos="39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9.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0.png"/><Relationship Id="rId4" Type="http://schemas.openxmlformats.org/officeDocument/2006/relationships/image" Target="../media/image20.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image" Target="../media/image31.jpeg"/><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1.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0.png"/><Relationship Id="rId4" Type="http://schemas.openxmlformats.org/officeDocument/2006/relationships/image" Target="../media/image33.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47.png"/><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hyperlink" Target="http://www.collectiveimpactforum.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ekno.dk/app/uploads/2016/02/RTT-290-Borgertopm%C3%B8de-Areal.pdf" TargetMode="External"/><Relationship Id="rId1" Type="http://schemas.openxmlformats.org/officeDocument/2006/relationships/slideLayout" Target="../slideLayouts/slideLayout18.xml"/><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04FB7-39C4-49BE-9B3F-A2AD913B928B}"/>
              </a:ext>
            </a:extLst>
          </p:cNvPr>
          <p:cNvSpPr>
            <a:spLocks noGrp="1"/>
          </p:cNvSpPr>
          <p:nvPr>
            <p:ph type="ctrTitle"/>
          </p:nvPr>
        </p:nvSpPr>
        <p:spPr>
          <a:xfrm>
            <a:off x="540000" y="2061000"/>
            <a:ext cx="8142183" cy="2386800"/>
          </a:xfrm>
        </p:spPr>
        <p:txBody>
          <a:bodyPr/>
          <a:lstStyle/>
          <a:p>
            <a:r>
              <a:rPr lang="da-DK" sz="5400" dirty="0"/>
              <a:t>Klimarådsmøde V</a:t>
            </a:r>
            <a:br>
              <a:rPr lang="da-DK" sz="5400" dirty="0"/>
            </a:br>
            <a:r>
              <a:rPr lang="da-DK" sz="3600" dirty="0"/>
              <a:t>Green Steps </a:t>
            </a:r>
            <a:br>
              <a:rPr lang="da-DK" sz="3600" dirty="0"/>
            </a:br>
            <a:br>
              <a:rPr lang="da-DK" sz="3600" dirty="0"/>
            </a:br>
            <a:br>
              <a:rPr lang="da-DK" sz="3600" dirty="0"/>
            </a:br>
            <a:br>
              <a:rPr lang="da-DK" sz="3600" dirty="0"/>
            </a:br>
            <a:r>
              <a:rPr lang="da-DK" sz="3600" dirty="0"/>
              <a:t>Dagens tema: Inddragelse</a:t>
            </a:r>
          </a:p>
        </p:txBody>
      </p:sp>
      <p:sp>
        <p:nvSpPr>
          <p:cNvPr id="5" name="Subtitle 4">
            <a:extLst>
              <a:ext uri="{FF2B5EF4-FFF2-40B4-BE49-F238E27FC236}">
                <a16:creationId xmlns:a16="http://schemas.microsoft.com/office/drawing/2014/main" id="{EF3E0F98-5D24-47AA-801E-EBEACB96B437}"/>
              </a:ext>
            </a:extLst>
          </p:cNvPr>
          <p:cNvSpPr>
            <a:spLocks noGrp="1"/>
          </p:cNvSpPr>
          <p:nvPr>
            <p:ph type="subTitle" idx="1"/>
          </p:nvPr>
        </p:nvSpPr>
        <p:spPr/>
        <p:txBody>
          <a:bodyPr/>
          <a:lstStyle/>
          <a:p>
            <a:r>
              <a:rPr lang="da-DK" dirty="0"/>
              <a:t>27. november 2024</a:t>
            </a:r>
          </a:p>
        </p:txBody>
      </p:sp>
      <p:sp>
        <p:nvSpPr>
          <p:cNvPr id="6" name="Footer Placeholder 5">
            <a:extLst>
              <a:ext uri="{FF2B5EF4-FFF2-40B4-BE49-F238E27FC236}">
                <a16:creationId xmlns:a16="http://schemas.microsoft.com/office/drawing/2014/main" id="{00276C6A-4208-4DC3-A9E5-C35FC2979C1A}"/>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974DA4CF-209B-4296-8F4D-6600FD8E7CBA}"/>
              </a:ext>
            </a:extLst>
          </p:cNvPr>
          <p:cNvSpPr>
            <a:spLocks noGrp="1"/>
          </p:cNvSpPr>
          <p:nvPr>
            <p:ph type="sldNum" sz="quarter" idx="12"/>
          </p:nvPr>
        </p:nvSpPr>
        <p:spPr/>
        <p:txBody>
          <a:bodyPr/>
          <a:lstStyle/>
          <a:p>
            <a:fld id="{51DCB755-595C-4BEA-9015-880A855A0895}" type="slidenum">
              <a:rPr lang="da-DK" smtClean="0"/>
              <a:t>1</a:t>
            </a:fld>
            <a:endParaRPr lang="da-DK" dirty="0"/>
          </a:p>
        </p:txBody>
      </p:sp>
    </p:spTree>
    <p:extLst>
      <p:ext uri="{BB962C8B-B14F-4D97-AF65-F5344CB8AC3E}">
        <p14:creationId xmlns:p14="http://schemas.microsoft.com/office/powerpoint/2010/main" val="4140041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3"/>
          <a:stretch>
            <a:fillRect/>
          </a:stretch>
        </p:blipFill>
        <p:spPr>
          <a:xfrm>
            <a:off x="1" y="6931"/>
            <a:ext cx="12191999" cy="6851069"/>
          </a:xfrm>
          <a:prstGeom prst="rect">
            <a:avLst/>
          </a:prstGeom>
        </p:spPr>
      </p:pic>
      <p:sp>
        <p:nvSpPr>
          <p:cNvPr id="3" name="Pladsholder til tekst 2"/>
          <p:cNvSpPr>
            <a:spLocks noGrp="1"/>
          </p:cNvSpPr>
          <p:nvPr>
            <p:ph type="body" sz="quarter" idx="4294967295"/>
          </p:nvPr>
        </p:nvSpPr>
        <p:spPr>
          <a:xfrm>
            <a:off x="0" y="549275"/>
            <a:ext cx="6049963" cy="431453"/>
          </a:xfrm>
        </p:spPr>
        <p:txBody>
          <a:bodyPr/>
          <a:lstStyle/>
          <a:p>
            <a:endParaRPr lang="da-DK" sz="1400" b="1" dirty="0">
              <a:solidFill>
                <a:schemeClr val="bg1"/>
              </a:solidFill>
            </a:endParaRPr>
          </a:p>
          <a:p>
            <a:endParaRPr lang="da-DK" sz="1400" b="1" dirty="0">
              <a:solidFill>
                <a:schemeClr val="bg1"/>
              </a:solidFill>
            </a:endParaRPr>
          </a:p>
          <a:p>
            <a:endParaRPr lang="da-DK" b="1" dirty="0">
              <a:solidFill>
                <a:schemeClr val="bg1"/>
              </a:solidFill>
            </a:endParaRPr>
          </a:p>
          <a:p>
            <a:endParaRPr lang="da-DK" sz="1100" dirty="0">
              <a:solidFill>
                <a:schemeClr val="tx1"/>
              </a:solidFill>
            </a:endParaRPr>
          </a:p>
          <a:p>
            <a:endParaRPr lang="da-DK" sz="1100" dirty="0">
              <a:solidFill>
                <a:schemeClr val="tx1"/>
              </a:solidFill>
            </a:endParaRPr>
          </a:p>
          <a:p>
            <a:pPr marL="0" indent="0">
              <a:buNone/>
            </a:pPr>
            <a:endParaRPr lang="da-DK" sz="1100" dirty="0"/>
          </a:p>
          <a:p>
            <a:pPr marL="0" indent="0">
              <a:buNone/>
            </a:pPr>
            <a:endParaRPr lang="da-DK" sz="1100" dirty="0"/>
          </a:p>
          <a:p>
            <a:endParaRPr lang="da-DK" dirty="0"/>
          </a:p>
        </p:txBody>
      </p:sp>
      <p:sp>
        <p:nvSpPr>
          <p:cNvPr id="11" name="Titel 1">
            <a:extLst>
              <a:ext uri="{FF2B5EF4-FFF2-40B4-BE49-F238E27FC236}">
                <a16:creationId xmlns:a16="http://schemas.microsoft.com/office/drawing/2014/main" id="{9B369344-7544-761F-4506-B48E748D3578}"/>
              </a:ext>
            </a:extLst>
          </p:cNvPr>
          <p:cNvSpPr txBox="1">
            <a:spLocks/>
          </p:cNvSpPr>
          <p:nvPr/>
        </p:nvSpPr>
        <p:spPr>
          <a:xfrm>
            <a:off x="1487488" y="169528"/>
            <a:ext cx="8760297" cy="2101488"/>
          </a:xfrm>
          <a:prstGeom prst="rect">
            <a:avLst/>
          </a:prstGeom>
        </p:spPr>
        <p:txBody>
          <a:bodyPr>
            <a:normAutofit fontScale="97500"/>
          </a:bodyPr>
          <a:lstStyle>
            <a:lvl1pPr algn="l" rtl="0" eaLnBrk="1" fontAlgn="base" hangingPunct="1">
              <a:spcBef>
                <a:spcPct val="0"/>
              </a:spcBef>
              <a:spcAft>
                <a:spcPct val="0"/>
              </a:spcAft>
              <a:defRPr sz="2100">
                <a:solidFill>
                  <a:srgbClr val="080808"/>
                </a:solidFill>
                <a:latin typeface="Neo Sans"/>
                <a:ea typeface="+mj-ea"/>
                <a:cs typeface="Arial" panose="020B0604020202020204" pitchFamily="34" charset="0"/>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pPr algn="ctr"/>
            <a:r>
              <a:rPr lang="da-DK" sz="4900" b="1" kern="0" dirty="0">
                <a:solidFill>
                  <a:schemeClr val="bg1"/>
                </a:solidFill>
                <a:latin typeface="Arial Black" panose="020B0A04020102020204" pitchFamily="34" charset="0"/>
              </a:rPr>
              <a:t>Vådområde fakta Assens</a:t>
            </a:r>
            <a:endParaRPr lang="da-DK" kern="0" dirty="0">
              <a:solidFill>
                <a:schemeClr val="bg1"/>
              </a:solidFill>
              <a:latin typeface="Arial Black" panose="020B0A04020102020204" pitchFamily="34" charset="0"/>
            </a:endParaRPr>
          </a:p>
        </p:txBody>
      </p:sp>
      <p:pic>
        <p:nvPicPr>
          <p:cNvPr id="12" name="Billede 11">
            <a:extLst>
              <a:ext uri="{FF2B5EF4-FFF2-40B4-BE49-F238E27FC236}">
                <a16:creationId xmlns:a16="http://schemas.microsoft.com/office/drawing/2014/main" id="{F827D942-2700-0490-6FB8-CAB71970A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410" y="5270941"/>
            <a:ext cx="2307413" cy="1209195"/>
          </a:xfrm>
          <a:prstGeom prst="rect">
            <a:avLst/>
          </a:prstGeom>
        </p:spPr>
      </p:pic>
      <p:graphicFrame>
        <p:nvGraphicFramePr>
          <p:cNvPr id="13" name="Diagram 12">
            <a:extLst>
              <a:ext uri="{FF2B5EF4-FFF2-40B4-BE49-F238E27FC236}">
                <a16:creationId xmlns:a16="http://schemas.microsoft.com/office/drawing/2014/main" id="{6CB2DCD2-FCD4-047A-F462-D031243F9C38}"/>
              </a:ext>
            </a:extLst>
          </p:cNvPr>
          <p:cNvGraphicFramePr/>
          <p:nvPr/>
        </p:nvGraphicFramePr>
        <p:xfrm>
          <a:off x="1071479" y="1556792"/>
          <a:ext cx="6598766" cy="41764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26" name="Picture 2">
            <a:extLst>
              <a:ext uri="{FF2B5EF4-FFF2-40B4-BE49-F238E27FC236}">
                <a16:creationId xmlns:a16="http://schemas.microsoft.com/office/drawing/2014/main" id="{64C24B59-B070-2D90-12A6-93620339613E}"/>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058340" y="2821380"/>
            <a:ext cx="4929692" cy="3845160"/>
          </a:xfrm>
          <a:prstGeom prst="rect">
            <a:avLst/>
          </a:prstGeom>
          <a:solidFill>
            <a:srgbClr val="FFFFFF"/>
          </a:solidFill>
          <a:ln w="28575">
            <a:solidFill>
              <a:schemeClr val="bg1"/>
            </a:solidFill>
            <a:miter lim="800000"/>
            <a:headEnd/>
            <a:tailEnd/>
          </a:ln>
        </p:spPr>
      </p:pic>
    </p:spTree>
    <p:extLst>
      <p:ext uri="{BB962C8B-B14F-4D97-AF65-F5344CB8AC3E}">
        <p14:creationId xmlns:p14="http://schemas.microsoft.com/office/powerpoint/2010/main" val="1148796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4BAD2CE-24B7-466D-B3AE-2CA542C60189" descr="IMG_29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 1">
            <a:extLst>
              <a:ext uri="{FF2B5EF4-FFF2-40B4-BE49-F238E27FC236}">
                <a16:creationId xmlns:a16="http://schemas.microsoft.com/office/drawing/2014/main" id="{8B1EE0D8-8DE9-4CBF-6789-6F05E11504D5}"/>
              </a:ext>
            </a:extLst>
          </p:cNvPr>
          <p:cNvSpPr txBox="1">
            <a:spLocks/>
          </p:cNvSpPr>
          <p:nvPr/>
        </p:nvSpPr>
        <p:spPr>
          <a:xfrm>
            <a:off x="-96688" y="116632"/>
            <a:ext cx="12192000" cy="2101488"/>
          </a:xfrm>
          <a:prstGeom prst="rect">
            <a:avLst/>
          </a:prstGeom>
        </p:spPr>
        <p:txBody>
          <a:bodyPr>
            <a:normAutofit fontScale="97500"/>
          </a:bodyPr>
          <a:lstStyle>
            <a:lvl1pPr algn="l" rtl="0" eaLnBrk="1" fontAlgn="base" hangingPunct="1">
              <a:spcBef>
                <a:spcPct val="0"/>
              </a:spcBef>
              <a:spcAft>
                <a:spcPct val="0"/>
              </a:spcAft>
              <a:defRPr sz="2100">
                <a:solidFill>
                  <a:srgbClr val="080808"/>
                </a:solidFill>
                <a:latin typeface="Neo Sans"/>
                <a:ea typeface="+mj-ea"/>
                <a:cs typeface="Arial" panose="020B0604020202020204" pitchFamily="34" charset="0"/>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pPr algn="ctr"/>
            <a:r>
              <a:rPr lang="da-DK" sz="4900" b="1" kern="0" dirty="0">
                <a:solidFill>
                  <a:schemeClr val="bg1"/>
                </a:solidFill>
                <a:latin typeface="Arial Black" panose="020B0A04020102020204" pitchFamily="34" charset="0"/>
              </a:rPr>
              <a:t>Erfaringer Assens-modellen</a:t>
            </a:r>
            <a:br>
              <a:rPr lang="da-DK" sz="3600" b="1" kern="0" dirty="0">
                <a:solidFill>
                  <a:schemeClr val="bg1"/>
                </a:solidFill>
                <a:latin typeface="Arial Black" panose="020B0A04020102020204" pitchFamily="34" charset="0"/>
              </a:rPr>
            </a:br>
            <a:endParaRPr lang="da-DK" kern="0" dirty="0">
              <a:solidFill>
                <a:schemeClr val="bg1"/>
              </a:solidFill>
              <a:latin typeface="Arial Black" panose="020B0A04020102020204" pitchFamily="34" charset="0"/>
            </a:endParaRPr>
          </a:p>
        </p:txBody>
      </p:sp>
      <p:pic>
        <p:nvPicPr>
          <p:cNvPr id="6" name="Billede 5">
            <a:extLst>
              <a:ext uri="{FF2B5EF4-FFF2-40B4-BE49-F238E27FC236}">
                <a16:creationId xmlns:a16="http://schemas.microsoft.com/office/drawing/2014/main" id="{9913ACD8-A92D-A050-B11B-B454F842B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2344" y="5160042"/>
            <a:ext cx="2307413" cy="1209195"/>
          </a:xfrm>
          <a:prstGeom prst="rect">
            <a:avLst/>
          </a:prstGeom>
        </p:spPr>
      </p:pic>
      <p:graphicFrame>
        <p:nvGraphicFramePr>
          <p:cNvPr id="9" name="Diagram 8">
            <a:extLst>
              <a:ext uri="{FF2B5EF4-FFF2-40B4-BE49-F238E27FC236}">
                <a16:creationId xmlns:a16="http://schemas.microsoft.com/office/drawing/2014/main" id="{F33216BC-F8C8-AF44-9F33-8B2B8E4AE91A}"/>
              </a:ext>
            </a:extLst>
          </p:cNvPr>
          <p:cNvGraphicFramePr/>
          <p:nvPr/>
        </p:nvGraphicFramePr>
        <p:xfrm>
          <a:off x="767408" y="1124744"/>
          <a:ext cx="8064896" cy="44925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53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3"/>
          <p:cNvPicPr>
            <a:picLocks noChangeAspect="1"/>
          </p:cNvPicPr>
          <p:nvPr/>
        </p:nvPicPr>
        <p:blipFill>
          <a:blip r:embed="rId3"/>
          <a:srcRect t="9221" b="9221"/>
          <a:stretch>
            <a:fillRect/>
          </a:stretch>
        </p:blipFill>
        <p:spPr>
          <a:xfrm>
            <a:off x="0" y="0"/>
            <a:ext cx="12192000" cy="6858000"/>
          </a:xfrm>
          <a:prstGeom prst="rect">
            <a:avLst/>
          </a:prstGeom>
        </p:spPr>
      </p:pic>
      <p:sp>
        <p:nvSpPr>
          <p:cNvPr id="6" name="Tekstboks 3"/>
          <p:cNvSpPr txBox="1"/>
          <p:nvPr/>
        </p:nvSpPr>
        <p:spPr>
          <a:xfrm>
            <a:off x="5011345" y="4365104"/>
            <a:ext cx="6840760" cy="2062103"/>
          </a:xfrm>
          <a:prstGeom prst="rect">
            <a:avLst/>
          </a:prstGeom>
          <a:solidFill>
            <a:srgbClr val="00457A">
              <a:alpha val="50000"/>
            </a:srgbClr>
          </a:solidFill>
        </p:spPr>
        <p:txBody>
          <a:bodyPr wrap="square">
            <a:spAutoFit/>
          </a:bodyPr>
          <a:lstStyle/>
          <a:p>
            <a:pPr lvl="0" algn="r">
              <a:defRPr/>
            </a:pPr>
            <a:r>
              <a:rPr lang="da-DK" sz="3200" b="1" dirty="0">
                <a:solidFill>
                  <a:schemeClr val="bg1"/>
                </a:solidFill>
              </a:rPr>
              <a:t>Naturprojekt Holmehave</a:t>
            </a:r>
            <a:br>
              <a:rPr lang="da-DK" sz="3200" b="1" dirty="0">
                <a:solidFill>
                  <a:schemeClr val="bg1"/>
                </a:solidFill>
              </a:rPr>
            </a:br>
            <a:br>
              <a:rPr lang="da-DK" sz="3200" b="1" dirty="0">
                <a:solidFill>
                  <a:schemeClr val="bg1"/>
                </a:solidFill>
              </a:rPr>
            </a:br>
            <a:r>
              <a:rPr lang="da-DK" sz="3200" b="1" dirty="0">
                <a:solidFill>
                  <a:schemeClr val="bg1"/>
                </a:solidFill>
              </a:rPr>
              <a:t>Et stort naturprojekt i et landskab </a:t>
            </a:r>
            <a:br>
              <a:rPr lang="da-DK" sz="3200" b="1" dirty="0">
                <a:solidFill>
                  <a:schemeClr val="bg1"/>
                </a:solidFill>
              </a:rPr>
            </a:br>
            <a:r>
              <a:rPr lang="da-DK" sz="3200" b="1" dirty="0">
                <a:solidFill>
                  <a:schemeClr val="bg1"/>
                </a:solidFill>
              </a:rPr>
              <a:t>hvor pladsen er trang</a:t>
            </a:r>
            <a:endParaRPr kumimoji="0" lang="da-DK" sz="3200" i="0" u="none" strike="noStrike" kern="1200" cap="none" spc="0" normalizeH="0" baseline="0" noProof="0" dirty="0">
              <a:ln>
                <a:noFill/>
              </a:ln>
              <a:solidFill>
                <a:schemeClr val="bg1"/>
              </a:solidFill>
              <a:effectLst/>
              <a:uLnTx/>
              <a:uFillTx/>
            </a:endParaRPr>
          </a:p>
        </p:txBody>
      </p:sp>
      <p:pic>
        <p:nvPicPr>
          <p:cNvPr id="7" name="Billede 6">
            <a:extLst>
              <a:ext uri="{FF2B5EF4-FFF2-40B4-BE49-F238E27FC236}">
                <a16:creationId xmlns:a16="http://schemas.microsoft.com/office/drawing/2014/main" id="{9913ACD8-A92D-A050-B11B-B454F842B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376" y="388344"/>
            <a:ext cx="2307413" cy="1209195"/>
          </a:xfrm>
          <a:prstGeom prst="rect">
            <a:avLst/>
          </a:prstGeom>
        </p:spPr>
      </p:pic>
    </p:spTree>
    <p:extLst>
      <p:ext uri="{BB962C8B-B14F-4D97-AF65-F5344CB8AC3E}">
        <p14:creationId xmlns:p14="http://schemas.microsoft.com/office/powerpoint/2010/main" val="2886243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a:blip r:embed="rId3"/>
          <a:stretch>
            <a:fillRect/>
          </a:stretch>
        </p:blipFill>
        <p:spPr>
          <a:xfrm>
            <a:off x="8834" y="-15493"/>
            <a:ext cx="12183165" cy="6873493"/>
          </a:xfrm>
          <a:prstGeom prst="rect">
            <a:avLst/>
          </a:prstGeom>
        </p:spPr>
      </p:pic>
      <p:pic>
        <p:nvPicPr>
          <p:cNvPr id="20" name="Billede 19">
            <a:extLst>
              <a:ext uri="{FF2B5EF4-FFF2-40B4-BE49-F238E27FC236}">
                <a16:creationId xmlns:a16="http://schemas.microsoft.com/office/drawing/2014/main" id="{FEB2381F-12B2-486B-B4D7-8FB5C8061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3302" y="5905406"/>
            <a:ext cx="1963682" cy="761539"/>
          </a:xfrm>
          <a:prstGeom prst="rect">
            <a:avLst/>
          </a:prstGeom>
        </p:spPr>
      </p:pic>
      <p:pic>
        <p:nvPicPr>
          <p:cNvPr id="22" name="Billede 21">
            <a:extLst>
              <a:ext uri="{FF2B5EF4-FFF2-40B4-BE49-F238E27FC236}">
                <a16:creationId xmlns:a16="http://schemas.microsoft.com/office/drawing/2014/main" id="{1C99C98C-8DC4-49DE-8F8B-20C125B87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5317" y="5907195"/>
            <a:ext cx="1758038" cy="753445"/>
          </a:xfrm>
          <a:prstGeom prst="rect">
            <a:avLst/>
          </a:prstGeom>
        </p:spPr>
      </p:pic>
      <p:pic>
        <p:nvPicPr>
          <p:cNvPr id="2" name="Billede 1"/>
          <p:cNvPicPr>
            <a:picLocks noChangeAspect="1"/>
          </p:cNvPicPr>
          <p:nvPr/>
        </p:nvPicPr>
        <p:blipFill>
          <a:blip r:embed="rId6"/>
          <a:stretch>
            <a:fillRect/>
          </a:stretch>
        </p:blipFill>
        <p:spPr>
          <a:xfrm>
            <a:off x="10242864" y="6028440"/>
            <a:ext cx="1812143" cy="603349"/>
          </a:xfrm>
          <a:prstGeom prst="rect">
            <a:avLst/>
          </a:prstGeom>
        </p:spPr>
      </p:pic>
      <p:pic>
        <p:nvPicPr>
          <p:cNvPr id="9" name="Billede 8"/>
          <p:cNvPicPr>
            <a:picLocks noChangeAspect="1"/>
          </p:cNvPicPr>
          <p:nvPr/>
        </p:nvPicPr>
        <p:blipFill>
          <a:blip r:embed="rId7"/>
          <a:stretch>
            <a:fillRect/>
          </a:stretch>
        </p:blipFill>
        <p:spPr>
          <a:xfrm>
            <a:off x="6265282" y="6056154"/>
            <a:ext cx="1045960" cy="603349"/>
          </a:xfrm>
          <a:prstGeom prst="rect">
            <a:avLst/>
          </a:prstGeom>
        </p:spPr>
      </p:pic>
      <p:pic>
        <p:nvPicPr>
          <p:cNvPr id="10" name="Billede 9"/>
          <p:cNvPicPr>
            <a:picLocks noChangeAspect="1"/>
          </p:cNvPicPr>
          <p:nvPr/>
        </p:nvPicPr>
        <p:blipFill>
          <a:blip r:embed="rId8"/>
          <a:stretch>
            <a:fillRect/>
          </a:stretch>
        </p:blipFill>
        <p:spPr>
          <a:xfrm>
            <a:off x="8897811" y="6050324"/>
            <a:ext cx="1256210" cy="581465"/>
          </a:xfrm>
          <a:prstGeom prst="rect">
            <a:avLst/>
          </a:prstGeom>
        </p:spPr>
      </p:pic>
      <p:pic>
        <p:nvPicPr>
          <p:cNvPr id="11" name="Billede 10"/>
          <p:cNvPicPr>
            <a:picLocks noChangeAspect="1"/>
          </p:cNvPicPr>
          <p:nvPr/>
        </p:nvPicPr>
        <p:blipFill>
          <a:blip r:embed="rId9"/>
          <a:stretch>
            <a:fillRect/>
          </a:stretch>
        </p:blipFill>
        <p:spPr>
          <a:xfrm>
            <a:off x="7387341" y="6050324"/>
            <a:ext cx="1421627" cy="603349"/>
          </a:xfrm>
          <a:prstGeom prst="rect">
            <a:avLst/>
          </a:prstGeom>
        </p:spPr>
      </p:pic>
      <p:pic>
        <p:nvPicPr>
          <p:cNvPr id="12" name="Billede 11">
            <a:extLst>
              <a:ext uri="{FF2B5EF4-FFF2-40B4-BE49-F238E27FC236}">
                <a16:creationId xmlns:a16="http://schemas.microsoft.com/office/drawing/2014/main" id="{9913ACD8-A92D-A050-B11B-B454F842BA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33" y="5523456"/>
            <a:ext cx="2117328" cy="1109581"/>
          </a:xfrm>
          <a:prstGeom prst="rect">
            <a:avLst/>
          </a:prstGeom>
        </p:spPr>
      </p:pic>
    </p:spTree>
    <p:extLst>
      <p:ext uri="{BB962C8B-B14F-4D97-AF65-F5344CB8AC3E}">
        <p14:creationId xmlns:p14="http://schemas.microsoft.com/office/powerpoint/2010/main" val="1610738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p:cNvPicPr>
            <a:picLocks noChangeAspect="1"/>
          </p:cNvPicPr>
          <p:nvPr/>
        </p:nvPicPr>
        <p:blipFill>
          <a:blip r:embed="rId3"/>
          <a:stretch>
            <a:fillRect/>
          </a:stretch>
        </p:blipFill>
        <p:spPr>
          <a:xfrm>
            <a:off x="9088919" y="1454350"/>
            <a:ext cx="2809875" cy="557770"/>
          </a:xfrm>
          <a:prstGeom prst="rect">
            <a:avLst/>
          </a:prstGeom>
        </p:spPr>
      </p:pic>
      <p:pic>
        <p:nvPicPr>
          <p:cNvPr id="7" name="Pladsholder til billede 13"/>
          <p:cNvPicPr>
            <a:picLocks noChangeAspect="1"/>
          </p:cNvPicPr>
          <p:nvPr/>
        </p:nvPicPr>
        <p:blipFill>
          <a:blip r:embed="rId4"/>
          <a:srcRect t="9221" b="9221"/>
          <a:stretch>
            <a:fillRect/>
          </a:stretch>
        </p:blipFill>
        <p:spPr>
          <a:xfrm>
            <a:off x="0" y="0"/>
            <a:ext cx="12192000" cy="6858000"/>
          </a:xfrm>
          <a:prstGeom prst="rect">
            <a:avLst/>
          </a:prstGeom>
        </p:spPr>
      </p:pic>
      <p:sp>
        <p:nvSpPr>
          <p:cNvPr id="3" name="Ellipse 2"/>
          <p:cNvSpPr/>
          <p:nvPr/>
        </p:nvSpPr>
        <p:spPr>
          <a:xfrm rot="1274296">
            <a:off x="5731868" y="3666788"/>
            <a:ext cx="2744487" cy="16846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3"/>
          <p:cNvSpPr>
            <a:spLocks noGrp="1"/>
          </p:cNvSpPr>
          <p:nvPr>
            <p:ph type="title"/>
          </p:nvPr>
        </p:nvSpPr>
        <p:spPr>
          <a:xfrm>
            <a:off x="339256" y="268115"/>
            <a:ext cx="7268912" cy="540000"/>
          </a:xfrm>
        </p:spPr>
        <p:txBody>
          <a:bodyPr/>
          <a:lstStyle/>
          <a:p>
            <a:r>
              <a:rPr lang="da-DK" b="1" dirty="0">
                <a:solidFill>
                  <a:schemeClr val="bg1"/>
                </a:solidFill>
              </a:rPr>
              <a:t>På landskabsniveau: Naturprojekt Holmehave, 600 ha</a:t>
            </a:r>
          </a:p>
        </p:txBody>
      </p:sp>
      <p:sp>
        <p:nvSpPr>
          <p:cNvPr id="6" name="Rektangel 5"/>
          <p:cNvSpPr/>
          <p:nvPr/>
        </p:nvSpPr>
        <p:spPr>
          <a:xfrm>
            <a:off x="95672" y="875881"/>
            <a:ext cx="4104456" cy="7017306"/>
          </a:xfrm>
          <a:prstGeom prst="rect">
            <a:avLst/>
          </a:prstGeom>
        </p:spPr>
        <p:txBody>
          <a:bodyPr wrap="square">
            <a:spAutoFit/>
          </a:bodyPr>
          <a:lstStyle/>
          <a:p>
            <a:r>
              <a:rPr lang="da-DK" sz="1600" b="1" dirty="0">
                <a:solidFill>
                  <a:schemeClr val="bg1"/>
                </a:solidFill>
              </a:rPr>
              <a:t>Hovedformål:</a:t>
            </a:r>
          </a:p>
          <a:p>
            <a:endParaRPr lang="da-DK" sz="1600" dirty="0">
              <a:solidFill>
                <a:schemeClr val="bg1"/>
              </a:solidFill>
            </a:endParaRPr>
          </a:p>
          <a:p>
            <a:pPr marL="285750" indent="-285750">
              <a:buFont typeface="Arial" panose="020B0604020202020204" pitchFamily="34" charset="0"/>
              <a:buChar char="•"/>
            </a:pPr>
            <a:r>
              <a:rPr lang="da-DK" sz="1600" dirty="0">
                <a:solidFill>
                  <a:schemeClr val="bg1"/>
                </a:solidFill>
              </a:rPr>
              <a:t>Grundvandsbeskyttelse-100 ha BNBO+ opland</a:t>
            </a:r>
          </a:p>
          <a:p>
            <a:pPr marL="285750" indent="-285750">
              <a:buFont typeface="Arial" panose="020B0604020202020204" pitchFamily="34" charset="0"/>
              <a:buChar char="•"/>
            </a:pPr>
            <a:r>
              <a:rPr lang="da-DK" sz="1600" dirty="0">
                <a:solidFill>
                  <a:schemeClr val="bg1"/>
                </a:solidFill>
              </a:rPr>
              <a:t>N – og CO</a:t>
            </a:r>
            <a:r>
              <a:rPr lang="da-DK" sz="800" dirty="0">
                <a:solidFill>
                  <a:schemeClr val="bg1"/>
                </a:solidFill>
              </a:rPr>
              <a:t>2</a:t>
            </a:r>
            <a:r>
              <a:rPr lang="da-DK" sz="1600" dirty="0">
                <a:solidFill>
                  <a:schemeClr val="bg1"/>
                </a:solidFill>
              </a:rPr>
              <a:t> reduktion</a:t>
            </a:r>
          </a:p>
          <a:p>
            <a:pPr marL="285750" indent="-285750">
              <a:buFont typeface="Arial" panose="020B0604020202020204" pitchFamily="34" charset="0"/>
              <a:buChar char="•"/>
            </a:pPr>
            <a:r>
              <a:rPr lang="da-DK" sz="1600" dirty="0">
                <a:solidFill>
                  <a:schemeClr val="bg1"/>
                </a:solidFill>
              </a:rPr>
              <a:t>CO</a:t>
            </a:r>
            <a:r>
              <a:rPr lang="da-DK" sz="800" dirty="0">
                <a:solidFill>
                  <a:schemeClr val="bg1"/>
                </a:solidFill>
              </a:rPr>
              <a:t>2</a:t>
            </a:r>
            <a:r>
              <a:rPr lang="da-DK" sz="1600" dirty="0">
                <a:solidFill>
                  <a:schemeClr val="bg1"/>
                </a:solidFill>
              </a:rPr>
              <a:t> optag</a:t>
            </a:r>
          </a:p>
          <a:p>
            <a:endParaRPr lang="da-DK" sz="1600" dirty="0">
              <a:solidFill>
                <a:schemeClr val="bg1"/>
              </a:solidFill>
            </a:endParaRPr>
          </a:p>
          <a:p>
            <a:r>
              <a:rPr lang="da-DK" sz="1600" b="1" dirty="0">
                <a:solidFill>
                  <a:schemeClr val="bg1"/>
                </a:solidFill>
              </a:rPr>
              <a:t>Finansiering:</a:t>
            </a:r>
          </a:p>
          <a:p>
            <a:endParaRPr lang="da-DK" sz="1600" dirty="0">
              <a:solidFill>
                <a:schemeClr val="bg1"/>
              </a:solidFill>
            </a:endParaRPr>
          </a:p>
          <a:p>
            <a:pPr marL="285750" indent="-285750">
              <a:buFont typeface="Arial" panose="020B0604020202020204" pitchFamily="34" charset="0"/>
              <a:buChar char="•"/>
            </a:pPr>
            <a:r>
              <a:rPr lang="da-DK" sz="1600" dirty="0">
                <a:solidFill>
                  <a:schemeClr val="bg1"/>
                </a:solidFill>
              </a:rPr>
              <a:t>Vådområde 230 ha via statens ordning</a:t>
            </a:r>
          </a:p>
          <a:p>
            <a:pPr marL="285750" indent="-285750">
              <a:buFont typeface="Arial" panose="020B0604020202020204" pitchFamily="34" charset="0"/>
              <a:buChar char="•"/>
            </a:pPr>
            <a:r>
              <a:rPr lang="da-DK" sz="1600" dirty="0">
                <a:solidFill>
                  <a:schemeClr val="bg1"/>
                </a:solidFill>
              </a:rPr>
              <a:t>Skovrejsning/ekstensivering 300 ha </a:t>
            </a:r>
          </a:p>
          <a:p>
            <a:r>
              <a:rPr lang="da-DK" sz="1600" dirty="0">
                <a:solidFill>
                  <a:schemeClr val="bg1"/>
                </a:solidFill>
              </a:rPr>
              <a:t>     via finansielt partnerskab mellem</a:t>
            </a:r>
          </a:p>
          <a:p>
            <a:r>
              <a:rPr lang="da-DK" sz="1600" dirty="0">
                <a:solidFill>
                  <a:schemeClr val="bg1"/>
                </a:solidFill>
              </a:rPr>
              <a:t>     Vandcenter Syd og </a:t>
            </a:r>
            <a:r>
              <a:rPr lang="da-DK" sz="1600" dirty="0" err="1">
                <a:solidFill>
                  <a:schemeClr val="bg1"/>
                </a:solidFill>
              </a:rPr>
              <a:t>Hedeselskabet</a:t>
            </a:r>
            <a:endParaRPr lang="da-DK" sz="1600" dirty="0">
              <a:solidFill>
                <a:schemeClr val="bg1"/>
              </a:solidFill>
            </a:endParaRPr>
          </a:p>
          <a:p>
            <a:pPr marL="285750" indent="-285750">
              <a:buFont typeface="Arial" panose="020B0604020202020204" pitchFamily="34" charset="0"/>
              <a:buChar char="•"/>
            </a:pPr>
            <a:r>
              <a:rPr lang="da-DK" sz="1600" dirty="0">
                <a:solidFill>
                  <a:schemeClr val="bg1"/>
                </a:solidFill>
              </a:rPr>
              <a:t>Multifunktionel jordfordeling</a:t>
            </a:r>
          </a:p>
          <a:p>
            <a:endParaRPr lang="da-DK" sz="1600" dirty="0">
              <a:solidFill>
                <a:schemeClr val="bg1"/>
              </a:solidFill>
            </a:endParaRPr>
          </a:p>
          <a:p>
            <a:r>
              <a:rPr lang="da-DK" sz="1600" b="1" dirty="0">
                <a:solidFill>
                  <a:schemeClr val="bg1"/>
                </a:solidFill>
              </a:rPr>
              <a:t>Additive projektformål:</a:t>
            </a:r>
          </a:p>
          <a:p>
            <a:endParaRPr lang="da-DK" sz="1600" dirty="0">
              <a:solidFill>
                <a:schemeClr val="bg1"/>
              </a:solidFill>
            </a:endParaRPr>
          </a:p>
          <a:p>
            <a:pPr marL="285750" indent="-285750">
              <a:buFont typeface="Arial" panose="020B0604020202020204" pitchFamily="34" charset="0"/>
              <a:buChar char="•"/>
            </a:pPr>
            <a:r>
              <a:rPr lang="da-DK" sz="1600" dirty="0">
                <a:solidFill>
                  <a:schemeClr val="bg1"/>
                </a:solidFill>
              </a:rPr>
              <a:t>Landbrugsudvikling via </a:t>
            </a:r>
            <a:r>
              <a:rPr lang="da-DK" sz="1600" dirty="0" err="1">
                <a:solidFill>
                  <a:schemeClr val="bg1"/>
                </a:solidFill>
              </a:rPr>
              <a:t>arrondering</a:t>
            </a:r>
            <a:endParaRPr lang="da-DK" sz="1600" dirty="0">
              <a:solidFill>
                <a:schemeClr val="bg1"/>
              </a:solidFill>
            </a:endParaRPr>
          </a:p>
          <a:p>
            <a:pPr marL="285750" indent="-285750">
              <a:buFont typeface="Arial" panose="020B0604020202020204" pitchFamily="34" charset="0"/>
              <a:buChar char="•"/>
            </a:pPr>
            <a:r>
              <a:rPr lang="da-DK" sz="1600" dirty="0">
                <a:solidFill>
                  <a:schemeClr val="bg1"/>
                </a:solidFill>
              </a:rPr>
              <a:t>Mere sammenhængende natur og biodiversitet</a:t>
            </a:r>
          </a:p>
          <a:p>
            <a:pPr marL="285750" indent="-285750">
              <a:buFont typeface="Arial" panose="020B0604020202020204" pitchFamily="34" charset="0"/>
              <a:buChar char="•"/>
            </a:pPr>
            <a:r>
              <a:rPr lang="da-DK" sz="1600" dirty="0">
                <a:solidFill>
                  <a:schemeClr val="bg1"/>
                </a:solidFill>
              </a:rPr>
              <a:t>Vandløbsrestaurering, vand i landskabet</a:t>
            </a:r>
          </a:p>
          <a:p>
            <a:pPr marL="285750" indent="-285750">
              <a:buFont typeface="Arial" panose="020B0604020202020204" pitchFamily="34" charset="0"/>
              <a:buChar char="•"/>
            </a:pPr>
            <a:r>
              <a:rPr lang="da-DK" sz="1600" dirty="0">
                <a:solidFill>
                  <a:schemeClr val="bg1"/>
                </a:solidFill>
              </a:rPr>
              <a:t>Rekreation</a:t>
            </a:r>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endParaRPr lang="da-DK" sz="1600" dirty="0"/>
          </a:p>
          <a:p>
            <a:endParaRPr lang="da-DK" sz="1600" dirty="0"/>
          </a:p>
          <a:p>
            <a:endParaRPr lang="da-DK" sz="1600" dirty="0"/>
          </a:p>
          <a:p>
            <a:pPr marL="285750" indent="-285750">
              <a:buFont typeface="Arial" panose="020B0604020202020204" pitchFamily="34" charset="0"/>
              <a:buChar char="•"/>
            </a:pPr>
            <a:endParaRPr lang="da-DK" dirty="0"/>
          </a:p>
        </p:txBody>
      </p:sp>
      <p:pic>
        <p:nvPicPr>
          <p:cNvPr id="2" name="Pladsholder til indhold 5"/>
          <p:cNvPicPr>
            <a:picLocks noChangeAspect="1"/>
          </p:cNvPicPr>
          <p:nvPr/>
        </p:nvPicPr>
        <p:blipFill>
          <a:blip r:embed="rId5"/>
          <a:stretch>
            <a:fillRect/>
          </a:stretch>
        </p:blipFill>
        <p:spPr>
          <a:xfrm>
            <a:off x="4398798" y="1340768"/>
            <a:ext cx="7594531" cy="4882615"/>
          </a:xfrm>
          <a:prstGeom prst="rect">
            <a:avLst/>
          </a:prstGeom>
        </p:spPr>
      </p:pic>
    </p:spTree>
    <p:extLst>
      <p:ext uri="{BB962C8B-B14F-4D97-AF65-F5344CB8AC3E}">
        <p14:creationId xmlns:p14="http://schemas.microsoft.com/office/powerpoint/2010/main" val="223386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p:cNvSpPr>
            <a:spLocks noGrp="1"/>
          </p:cNvSpPr>
          <p:nvPr>
            <p:ph sz="quarter" idx="12"/>
          </p:nvPr>
        </p:nvSpPr>
        <p:spPr>
          <a:xfrm>
            <a:off x="263352" y="1108754"/>
            <a:ext cx="5040560" cy="3812366"/>
          </a:xfrm>
        </p:spPr>
        <p:txBody>
          <a:bodyPr/>
          <a:lstStyle/>
          <a:p>
            <a:pPr marL="0" indent="0">
              <a:buNone/>
            </a:pPr>
            <a:endParaRPr lang="da-DK" sz="1600" dirty="0"/>
          </a:p>
          <a:p>
            <a:pPr marL="0" indent="0">
              <a:buNone/>
            </a:pPr>
            <a:endParaRPr lang="da-DK" sz="1600" dirty="0"/>
          </a:p>
          <a:p>
            <a:pPr marL="342900" indent="-342900">
              <a:buFont typeface="+mj-lt"/>
              <a:buAutoNum type="arabicPeriod"/>
            </a:pPr>
            <a:r>
              <a:rPr lang="da-DK" sz="1600" b="1" dirty="0"/>
              <a:t>Udarbejde samarbejdsdreven helhedsplan for Holmehave </a:t>
            </a:r>
          </a:p>
          <a:p>
            <a:pPr marL="0" indent="0">
              <a:buNone/>
            </a:pPr>
            <a:r>
              <a:rPr lang="da-DK" sz="1600" b="1" dirty="0"/>
              <a:t>      (Vision, udviklingsmål og konkrete projekter)</a:t>
            </a:r>
          </a:p>
          <a:p>
            <a:pPr marL="0" indent="0">
              <a:buNone/>
            </a:pPr>
            <a:endParaRPr lang="da-DK" sz="1600" b="1" dirty="0"/>
          </a:p>
          <a:p>
            <a:pPr marL="342900" indent="-342900">
              <a:buAutoNum type="arabicPeriod" startAt="2"/>
            </a:pPr>
            <a:r>
              <a:rPr lang="da-DK" sz="1600" dirty="0"/>
              <a:t>Udarbejde ekstensivering/skovrejsningsplan for 50 ha Nårup Bjerge med kombineret fokus på klima/biodiversitet</a:t>
            </a:r>
          </a:p>
          <a:p>
            <a:pPr marL="0" indent="0">
              <a:buNone/>
            </a:pPr>
            <a:endParaRPr lang="da-DK" sz="1600" dirty="0"/>
          </a:p>
          <a:p>
            <a:pPr marL="342900" indent="-342900">
              <a:buAutoNum type="arabicPeriod" startAt="3"/>
            </a:pPr>
            <a:r>
              <a:rPr lang="da-DK" sz="1600" dirty="0">
                <a:solidFill>
                  <a:schemeClr val="tx1"/>
                </a:solidFill>
              </a:rPr>
              <a:t>Udarbejde paradigme for naturpleje og optimering af biodiversitet på våde -og randarealer</a:t>
            </a:r>
          </a:p>
          <a:p>
            <a:endParaRPr lang="da-DK" sz="1600" dirty="0"/>
          </a:p>
          <a:p>
            <a:pPr marL="0" indent="0">
              <a:buNone/>
            </a:pPr>
            <a:endParaRPr lang="da-DK" sz="1600" dirty="0"/>
          </a:p>
        </p:txBody>
      </p:sp>
      <p:pic>
        <p:nvPicPr>
          <p:cNvPr id="10" name="Billede 9"/>
          <p:cNvPicPr>
            <a:picLocks noChangeAspect="1"/>
          </p:cNvPicPr>
          <p:nvPr/>
        </p:nvPicPr>
        <p:blipFill>
          <a:blip r:embed="rId3"/>
          <a:stretch>
            <a:fillRect/>
          </a:stretch>
        </p:blipFill>
        <p:spPr>
          <a:xfrm>
            <a:off x="5159896" y="801206"/>
            <a:ext cx="6920206" cy="4860041"/>
          </a:xfrm>
          <a:prstGeom prst="rect">
            <a:avLst/>
          </a:prstGeom>
        </p:spPr>
      </p:pic>
      <p:sp>
        <p:nvSpPr>
          <p:cNvPr id="4" name="Rektangel 3"/>
          <p:cNvSpPr/>
          <p:nvPr/>
        </p:nvSpPr>
        <p:spPr>
          <a:xfrm>
            <a:off x="479376" y="247821"/>
            <a:ext cx="6532558" cy="369332"/>
          </a:xfrm>
          <a:prstGeom prst="rect">
            <a:avLst/>
          </a:prstGeom>
        </p:spPr>
        <p:txBody>
          <a:bodyPr wrap="none">
            <a:spAutoFit/>
          </a:bodyPr>
          <a:lstStyle/>
          <a:p>
            <a:pPr marL="0" indent="0">
              <a:buNone/>
            </a:pPr>
            <a:r>
              <a:rPr lang="da-DK" b="1" dirty="0"/>
              <a:t>Holmehave: Pilotprojekt finansieret af Nordisk Ministerråd</a:t>
            </a:r>
          </a:p>
        </p:txBody>
      </p:sp>
    </p:spTree>
    <p:extLst>
      <p:ext uri="{BB962C8B-B14F-4D97-AF65-F5344CB8AC3E}">
        <p14:creationId xmlns:p14="http://schemas.microsoft.com/office/powerpoint/2010/main" val="1283363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0" y="0"/>
            <a:ext cx="12191999" cy="6857999"/>
          </a:xfrm>
          <a:prstGeom prst="rect">
            <a:avLst/>
          </a:prstGeom>
        </p:spPr>
      </p:pic>
      <p:sp>
        <p:nvSpPr>
          <p:cNvPr id="4" name="Pladsholder til sidefod 3"/>
          <p:cNvSpPr>
            <a:spLocks noGrp="1"/>
          </p:cNvSpPr>
          <p:nvPr>
            <p:ph type="ftr" sz="quarter" idx="11"/>
          </p:nvPr>
        </p:nvSpPr>
        <p:spPr/>
        <p:txBody>
          <a:bodyPr/>
          <a:lstStyle/>
          <a:p>
            <a:r>
              <a:rPr lang="da-DK"/>
              <a:t> </a:t>
            </a:r>
            <a:endParaRPr lang="da-DK" dirty="0"/>
          </a:p>
        </p:txBody>
      </p:sp>
      <p:sp>
        <p:nvSpPr>
          <p:cNvPr id="5" name="Pladsholder til indhold 4"/>
          <p:cNvSpPr>
            <a:spLocks noGrp="1"/>
          </p:cNvSpPr>
          <p:nvPr>
            <p:ph sz="quarter" idx="12"/>
          </p:nvPr>
        </p:nvSpPr>
        <p:spPr>
          <a:xfrm>
            <a:off x="263352" y="504104"/>
            <a:ext cx="10297144" cy="5328592"/>
          </a:xfrm>
        </p:spPr>
        <p:txBody>
          <a:bodyPr/>
          <a:lstStyle/>
          <a:p>
            <a:pPr marL="0" indent="0">
              <a:buNone/>
            </a:pPr>
            <a:r>
              <a:rPr lang="da-DK" sz="3200" b="1" dirty="0">
                <a:solidFill>
                  <a:schemeClr val="bg1"/>
                </a:solidFill>
              </a:rPr>
              <a:t>VISION</a:t>
            </a:r>
          </a:p>
          <a:p>
            <a:pPr marL="0" indent="0">
              <a:buNone/>
            </a:pPr>
            <a:endParaRPr lang="da-DK" sz="2000" b="1" dirty="0">
              <a:solidFill>
                <a:schemeClr val="bg1"/>
              </a:solidFill>
            </a:endParaRPr>
          </a:p>
          <a:p>
            <a:pPr marL="0" indent="0">
              <a:buNone/>
            </a:pPr>
            <a:r>
              <a:rPr lang="da-DK" sz="2000" b="1" i="1" dirty="0" err="1">
                <a:solidFill>
                  <a:schemeClr val="bg1"/>
                </a:solidFill>
              </a:rPr>
              <a:t>Holmehaveområdets</a:t>
            </a:r>
            <a:r>
              <a:rPr lang="da-DK" sz="2000" b="1" i="1" dirty="0">
                <a:solidFill>
                  <a:schemeClr val="bg1"/>
                </a:solidFill>
              </a:rPr>
              <a:t> store natur- o­g landskabsværdier sikres gennem en grøn udvikling, hvor landskabsmosaikkens rige natur- og kulturhistorie beskyttes og formidles, samtidig med, at området leverer en bæredygtig produktion af fødevarer, tømmer, energi og rent drikkevand. </a:t>
            </a:r>
          </a:p>
          <a:p>
            <a:pPr marL="0" indent="0">
              <a:buNone/>
            </a:pPr>
            <a:endParaRPr lang="da-DK" sz="2000" b="1" i="1" dirty="0">
              <a:solidFill>
                <a:schemeClr val="bg1"/>
              </a:solidFill>
            </a:endParaRPr>
          </a:p>
          <a:p>
            <a:pPr marL="0" indent="0">
              <a:buNone/>
            </a:pPr>
            <a:r>
              <a:rPr lang="da-DK" sz="2000" b="1" i="1" dirty="0">
                <a:solidFill>
                  <a:schemeClr val="bg1"/>
                </a:solidFill>
              </a:rPr>
              <a:t>Afbalancerede </a:t>
            </a:r>
            <a:r>
              <a:rPr lang="da-DK" sz="2000" b="1" i="1" dirty="0" err="1">
                <a:solidFill>
                  <a:schemeClr val="bg1"/>
                </a:solidFill>
              </a:rPr>
              <a:t>synergier</a:t>
            </a:r>
            <a:r>
              <a:rPr lang="da-DK" sz="2000" b="1" i="1" dirty="0">
                <a:solidFill>
                  <a:schemeClr val="bg1"/>
                </a:solidFill>
              </a:rPr>
              <a:t> mellem land- og skovbrug, klimatilpasning og vand, natur, friluftliv og bosætning er opnået. </a:t>
            </a:r>
          </a:p>
          <a:p>
            <a:pPr marL="0" indent="0">
              <a:buNone/>
            </a:pPr>
            <a:endParaRPr lang="da-DK" sz="2000" b="1" i="1" dirty="0">
              <a:solidFill>
                <a:schemeClr val="bg1"/>
              </a:solidFill>
            </a:endParaRPr>
          </a:p>
          <a:p>
            <a:pPr marL="0" indent="0">
              <a:buNone/>
            </a:pPr>
            <a:r>
              <a:rPr lang="da-DK" sz="2000" b="1" i="1" dirty="0">
                <a:solidFill>
                  <a:schemeClr val="bg1"/>
                </a:solidFill>
              </a:rPr>
              <a:t>I områdets lokalsamfund mødes land og by i gensidige fællesskaber, som på forskellig vis bidrager til at gøre området attraktivt og velfungerende. </a:t>
            </a:r>
          </a:p>
          <a:p>
            <a:pPr marL="0" indent="0">
              <a:buNone/>
            </a:pPr>
            <a:r>
              <a:rPr lang="da-DK" sz="2000" b="1" i="1" dirty="0" err="1">
                <a:solidFill>
                  <a:schemeClr val="bg1"/>
                </a:solidFill>
              </a:rPr>
              <a:t>Holmehaveområdet</a:t>
            </a:r>
            <a:r>
              <a:rPr lang="da-DK" sz="2000" b="1" i="1" dirty="0">
                <a:solidFill>
                  <a:schemeClr val="bg1"/>
                </a:solidFill>
              </a:rPr>
              <a:t> opleves som et godt sted at arbejde, bo og besøge.</a:t>
            </a:r>
          </a:p>
          <a:p>
            <a:pPr marL="0" indent="0">
              <a:buNone/>
            </a:pPr>
            <a:endParaRPr lang="da-DK" sz="2000" i="1" dirty="0"/>
          </a:p>
        </p:txBody>
      </p:sp>
      <p:pic>
        <p:nvPicPr>
          <p:cNvPr id="6" name="Billede 5">
            <a:extLst>
              <a:ext uri="{FF2B5EF4-FFF2-40B4-BE49-F238E27FC236}">
                <a16:creationId xmlns:a16="http://schemas.microsoft.com/office/drawing/2014/main" id="{9913ACD8-A92D-A050-B11B-B454F842B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344" y="5160042"/>
            <a:ext cx="2307413" cy="1209195"/>
          </a:xfrm>
          <a:prstGeom prst="rect">
            <a:avLst/>
          </a:prstGeom>
        </p:spPr>
      </p:pic>
    </p:spTree>
    <p:extLst>
      <p:ext uri="{BB962C8B-B14F-4D97-AF65-F5344CB8AC3E}">
        <p14:creationId xmlns:p14="http://schemas.microsoft.com/office/powerpoint/2010/main" val="136291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0" y="0"/>
            <a:ext cx="12192000" cy="6858000"/>
          </a:xfrm>
          <a:prstGeom prst="rect">
            <a:avLst/>
          </a:prstGeom>
        </p:spPr>
      </p:pic>
      <p:sp>
        <p:nvSpPr>
          <p:cNvPr id="5" name="Pladsholder til slidenummer 4"/>
          <p:cNvSpPr>
            <a:spLocks noGrp="1"/>
          </p:cNvSpPr>
          <p:nvPr>
            <p:ph type="sldNum" sz="quarter" idx="4294967295"/>
          </p:nvPr>
        </p:nvSpPr>
        <p:spPr>
          <a:xfrm>
            <a:off x="11811000" y="304800"/>
            <a:ext cx="381000" cy="177800"/>
          </a:xfrm>
        </p:spPr>
        <p:txBody>
          <a:bodyPr/>
          <a:lstStyle/>
          <a:p>
            <a:r>
              <a:rPr lang="en-GB" dirty="0"/>
              <a:t>7</a:t>
            </a:r>
          </a:p>
        </p:txBody>
      </p:sp>
      <p:sp>
        <p:nvSpPr>
          <p:cNvPr id="6" name="Titel 1"/>
          <p:cNvSpPr>
            <a:spLocks noGrp="1"/>
          </p:cNvSpPr>
          <p:nvPr>
            <p:ph type="title" idx="4294967295"/>
          </p:nvPr>
        </p:nvSpPr>
        <p:spPr>
          <a:xfrm rot="5400000">
            <a:off x="3722440" y="-2566988"/>
            <a:ext cx="382588" cy="5716587"/>
          </a:xfrm>
        </p:spPr>
        <p:txBody>
          <a:bodyPr vert="vert270"/>
          <a:lstStyle/>
          <a:p>
            <a:r>
              <a:rPr lang="en-GB" sz="4000" b="1" dirty="0" err="1"/>
              <a:t>Hovedstrukturer</a:t>
            </a:r>
            <a:endParaRPr lang="en-GB" sz="4000" b="1" dirty="0"/>
          </a:p>
        </p:txBody>
      </p:sp>
    </p:spTree>
    <p:extLst>
      <p:ext uri="{BB962C8B-B14F-4D97-AF65-F5344CB8AC3E}">
        <p14:creationId xmlns:p14="http://schemas.microsoft.com/office/powerpoint/2010/main" val="275186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p:cNvPicPr>
            <a:picLocks noGrp="1" noChangeAspect="1"/>
          </p:cNvPicPr>
          <p:nvPr>
            <p:ph sz="quarter" idx="12"/>
          </p:nvPr>
        </p:nvPicPr>
        <p:blipFill>
          <a:blip r:embed="rId2"/>
          <a:stretch>
            <a:fillRect/>
          </a:stretch>
        </p:blipFill>
        <p:spPr>
          <a:xfrm>
            <a:off x="0" y="-1778"/>
            <a:ext cx="12192000" cy="6761894"/>
          </a:xfrm>
          <a:prstGeom prst="rect">
            <a:avLst/>
          </a:prstGeom>
        </p:spPr>
      </p:pic>
      <p:sp>
        <p:nvSpPr>
          <p:cNvPr id="4" name="Titel 3"/>
          <p:cNvSpPr>
            <a:spLocks noGrp="1"/>
          </p:cNvSpPr>
          <p:nvPr>
            <p:ph type="title"/>
          </p:nvPr>
        </p:nvSpPr>
        <p:spPr>
          <a:xfrm>
            <a:off x="263352" y="404664"/>
            <a:ext cx="3384376" cy="504000"/>
          </a:xfrm>
          <a:solidFill>
            <a:schemeClr val="bg1"/>
          </a:solidFill>
        </p:spPr>
        <p:txBody>
          <a:bodyPr/>
          <a:lstStyle/>
          <a:p>
            <a:r>
              <a:rPr lang="da-DK" b="1" dirty="0"/>
              <a:t>Status november 2024</a:t>
            </a:r>
          </a:p>
        </p:txBody>
      </p:sp>
    </p:spTree>
    <p:extLst>
      <p:ext uri="{BB962C8B-B14F-4D97-AF65-F5344CB8AC3E}">
        <p14:creationId xmlns:p14="http://schemas.microsoft.com/office/powerpoint/2010/main" val="2073051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descr="Et billede, der indeholder tekst, udendørs, sky, plante&#10;&#10;Automatisk genereret beskrivelse">
            <a:extLst>
              <a:ext uri="{FF2B5EF4-FFF2-40B4-BE49-F238E27FC236}">
                <a16:creationId xmlns:a16="http://schemas.microsoft.com/office/drawing/2014/main" id="{13DD224A-5652-445F-E5AB-75C43592DFD8}"/>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40761" b="15477"/>
          <a:stretch/>
        </p:blipFill>
        <p:spPr>
          <a:xfrm>
            <a:off x="0" y="21684"/>
            <a:ext cx="12192000" cy="6858000"/>
          </a:xfrm>
          <a:noFill/>
        </p:spPr>
      </p:pic>
      <p:pic>
        <p:nvPicPr>
          <p:cNvPr id="10" name="Billede 9">
            <a:extLst>
              <a:ext uri="{FF2B5EF4-FFF2-40B4-BE49-F238E27FC236}">
                <a16:creationId xmlns:a16="http://schemas.microsoft.com/office/drawing/2014/main" id="{9913ACD8-A92D-A050-B11B-B454F842B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0376" y="188640"/>
            <a:ext cx="2307413" cy="1209195"/>
          </a:xfrm>
          <a:prstGeom prst="rect">
            <a:avLst/>
          </a:prstGeom>
        </p:spPr>
      </p:pic>
      <p:sp>
        <p:nvSpPr>
          <p:cNvPr id="8" name="Tekstfelt 7"/>
          <p:cNvSpPr txBox="1"/>
          <p:nvPr/>
        </p:nvSpPr>
        <p:spPr>
          <a:xfrm>
            <a:off x="5231904" y="6021288"/>
            <a:ext cx="6624736" cy="590931"/>
          </a:xfrm>
          <a:prstGeom prst="rect">
            <a:avLst/>
          </a:prstGeom>
          <a:noFill/>
        </p:spPr>
        <p:txBody>
          <a:bodyPr wrap="square" rtlCol="0">
            <a:spAutoFit/>
          </a:bodyPr>
          <a:lstStyle/>
          <a:p>
            <a:pPr>
              <a:lnSpc>
                <a:spcPct val="90000"/>
              </a:lnSpc>
            </a:pPr>
            <a:r>
              <a:rPr lang="da-DK" dirty="0">
                <a:solidFill>
                  <a:schemeClr val="bg1"/>
                </a:solidFill>
              </a:rPr>
              <a:t>Partnerskab mellem Plan- og Landdistriktsstyrelsen, </a:t>
            </a:r>
            <a:r>
              <a:rPr lang="da-DK" dirty="0" err="1">
                <a:solidFill>
                  <a:schemeClr val="bg1"/>
                </a:solidFill>
              </a:rPr>
              <a:t>Realdania</a:t>
            </a:r>
            <a:r>
              <a:rPr lang="da-DK" dirty="0">
                <a:solidFill>
                  <a:schemeClr val="bg1"/>
                </a:solidFill>
              </a:rPr>
              <a:t> og Dansk Byplanlaboratorium.</a:t>
            </a:r>
          </a:p>
        </p:txBody>
      </p:sp>
    </p:spTree>
    <p:extLst>
      <p:ext uri="{BB962C8B-B14F-4D97-AF65-F5344CB8AC3E}">
        <p14:creationId xmlns:p14="http://schemas.microsoft.com/office/powerpoint/2010/main" val="2204788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04FB7-39C4-49BE-9B3F-A2AD913B928B}"/>
              </a:ext>
            </a:extLst>
          </p:cNvPr>
          <p:cNvSpPr>
            <a:spLocks noGrp="1"/>
          </p:cNvSpPr>
          <p:nvPr>
            <p:ph type="ctrTitle"/>
          </p:nvPr>
        </p:nvSpPr>
        <p:spPr>
          <a:xfrm>
            <a:off x="812708" y="909699"/>
            <a:ext cx="10260081" cy="2386800"/>
          </a:xfrm>
        </p:spPr>
        <p:txBody>
          <a:bodyPr/>
          <a:lstStyle/>
          <a:p>
            <a:br>
              <a:rPr lang="da-DK" sz="5400" dirty="0"/>
            </a:br>
            <a:r>
              <a:rPr lang="da-DK" sz="5400" dirty="0"/>
              <a:t>Velkomst</a:t>
            </a:r>
            <a:br>
              <a:rPr lang="da-DK" sz="4400" dirty="0"/>
            </a:br>
            <a:r>
              <a:rPr lang="da-DK" sz="3600" dirty="0"/>
              <a:t>v/ Anders Tingholm</a:t>
            </a:r>
          </a:p>
        </p:txBody>
      </p:sp>
      <p:sp>
        <p:nvSpPr>
          <p:cNvPr id="6" name="Footer Placeholder 5">
            <a:extLst>
              <a:ext uri="{FF2B5EF4-FFF2-40B4-BE49-F238E27FC236}">
                <a16:creationId xmlns:a16="http://schemas.microsoft.com/office/drawing/2014/main" id="{00276C6A-4208-4DC3-A9E5-C35FC2979C1A}"/>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974DA4CF-209B-4296-8F4D-6600FD8E7CBA}"/>
              </a:ext>
            </a:extLst>
          </p:cNvPr>
          <p:cNvSpPr>
            <a:spLocks noGrp="1"/>
          </p:cNvSpPr>
          <p:nvPr>
            <p:ph type="sldNum" sz="quarter" idx="12"/>
          </p:nvPr>
        </p:nvSpPr>
        <p:spPr/>
        <p:txBody>
          <a:bodyPr/>
          <a:lstStyle/>
          <a:p>
            <a:fld id="{51DCB755-595C-4BEA-9015-880A855A0895}" type="slidenum">
              <a:rPr lang="da-DK" smtClean="0"/>
              <a:t>2</a:t>
            </a:fld>
            <a:endParaRPr lang="da-DK" dirty="0"/>
          </a:p>
        </p:txBody>
      </p:sp>
    </p:spTree>
    <p:extLst>
      <p:ext uri="{BB962C8B-B14F-4D97-AF65-F5344CB8AC3E}">
        <p14:creationId xmlns:p14="http://schemas.microsoft.com/office/powerpoint/2010/main" val="1616980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479376" y="414000"/>
            <a:ext cx="10681200" cy="540000"/>
          </a:xfrm>
        </p:spPr>
        <p:txBody>
          <a:bodyPr wrap="square" anchor="t">
            <a:normAutofit/>
          </a:bodyPr>
          <a:lstStyle/>
          <a:p>
            <a:r>
              <a:rPr lang="da-DK" dirty="0"/>
              <a:t>Plan22+: Det højfynske landskab</a:t>
            </a:r>
          </a:p>
        </p:txBody>
      </p:sp>
      <p:sp>
        <p:nvSpPr>
          <p:cNvPr id="13" name="Content Placeholder 4">
            <a:extLst>
              <a:ext uri="{FF2B5EF4-FFF2-40B4-BE49-F238E27FC236}">
                <a16:creationId xmlns:a16="http://schemas.microsoft.com/office/drawing/2014/main" id="{713A8D2E-DAA3-A05A-892C-1D99142CC38F}"/>
              </a:ext>
            </a:extLst>
          </p:cNvPr>
          <p:cNvSpPr>
            <a:spLocks noGrp="1"/>
          </p:cNvSpPr>
          <p:nvPr>
            <p:ph sz="quarter" idx="12"/>
          </p:nvPr>
        </p:nvSpPr>
        <p:spPr>
          <a:xfrm>
            <a:off x="502919" y="967390"/>
            <a:ext cx="5238000" cy="5341930"/>
          </a:xfrm>
        </p:spPr>
        <p:txBody>
          <a:bodyPr/>
          <a:lstStyle/>
          <a:p>
            <a:pPr>
              <a:lnSpc>
                <a:spcPct val="90000"/>
              </a:lnSpc>
            </a:pPr>
            <a:r>
              <a:rPr lang="da-DK" dirty="0"/>
              <a:t>Er en indsats ift. at fremme en bæredygtig planlægning og byudvikling, der både bidrager til CO2-reduktioner og fremmer livskvaliteten. </a:t>
            </a:r>
          </a:p>
          <a:p>
            <a:pPr>
              <a:lnSpc>
                <a:spcPct val="90000"/>
              </a:lnSpc>
            </a:pPr>
            <a:r>
              <a:rPr lang="da-DK" dirty="0"/>
              <a:t>Handler om, hvordan </a:t>
            </a:r>
            <a:r>
              <a:rPr lang="da-DK" b="1" u="sng" dirty="0"/>
              <a:t>sammentænkning af beskyttelse og benyttelse</a:t>
            </a:r>
            <a:r>
              <a:rPr lang="da-DK" dirty="0"/>
              <a:t> kan anvendes som metode til via den fysiske planlægning at realisere klimahandleplaner.</a:t>
            </a:r>
          </a:p>
          <a:p>
            <a:pPr>
              <a:lnSpc>
                <a:spcPct val="90000"/>
              </a:lnSpc>
            </a:pPr>
            <a:r>
              <a:rPr lang="da-DK" b="1" dirty="0"/>
              <a:t>Igennem projektet vil vi </a:t>
            </a:r>
            <a:r>
              <a:rPr lang="da-DK" dirty="0"/>
              <a:t>udarbejde en helhedsplan for det højfynske landskab,</a:t>
            </a:r>
            <a:br>
              <a:rPr lang="da-DK" dirty="0"/>
            </a:br>
            <a:r>
              <a:rPr lang="da-DK" dirty="0"/>
              <a:t>med fokus på </a:t>
            </a:r>
            <a:r>
              <a:rPr lang="da-DK" b="1" u="sng" dirty="0"/>
              <a:t>hvordan klima- og naturprojekter kan blive en driver for forbedring af landskabet.</a:t>
            </a:r>
          </a:p>
          <a:p>
            <a:pPr>
              <a:lnSpc>
                <a:spcPct val="90000"/>
              </a:lnSpc>
            </a:pPr>
            <a:r>
              <a:rPr lang="da-DK" b="1" u="sng" dirty="0"/>
              <a:t>Hvordan kan realisering af ”monofunktionelle” projekter løfte planen ind i virkeligheden? </a:t>
            </a:r>
          </a:p>
          <a:p>
            <a:endParaRPr lang="da-DK" dirty="0"/>
          </a:p>
          <a:p>
            <a:endParaRPr lang="en-US" dirty="0"/>
          </a:p>
        </p:txBody>
      </p:sp>
      <p:sp>
        <p:nvSpPr>
          <p:cNvPr id="8" name="Content Placeholder 4">
            <a:extLst>
              <a:ext uri="{FF2B5EF4-FFF2-40B4-BE49-F238E27FC236}">
                <a16:creationId xmlns:a16="http://schemas.microsoft.com/office/drawing/2014/main" id="{713A8D2E-DAA3-A05A-892C-1D99142CC38F}"/>
              </a:ext>
            </a:extLst>
          </p:cNvPr>
          <p:cNvSpPr>
            <a:spLocks noGrp="1"/>
          </p:cNvSpPr>
          <p:nvPr>
            <p:ph sz="quarter" idx="12"/>
          </p:nvPr>
        </p:nvSpPr>
        <p:spPr>
          <a:xfrm>
            <a:off x="6023992" y="1052736"/>
            <a:ext cx="5238000" cy="4707248"/>
          </a:xfrm>
        </p:spPr>
        <p:txBody>
          <a:bodyPr/>
          <a:lstStyle/>
          <a:p>
            <a:r>
              <a:rPr lang="da-DK" dirty="0"/>
              <a:t>Igennem processen har vi ladet lokalsamfundene udfordre vores tilgang til landskabet, så vi får nye idéer til hvor og hvordan vi vil udfordre styrelsens tilgang til landskabet</a:t>
            </a:r>
          </a:p>
          <a:p>
            <a:r>
              <a:rPr lang="da-DK" dirty="0"/>
              <a:t>Vi har fået tidlige input til de igangværende  jordfordelingsprocesser, og også de projekter der ligger længere ude i fremtiden – f.eks. hvilke tiltag der med fordel kan prioriteres med midlerne fra den Grønne Pulje.</a:t>
            </a:r>
          </a:p>
          <a:p>
            <a:r>
              <a:rPr lang="da-DK" dirty="0"/>
              <a:t>Vi har via fællesmøder fået ”tilbudt” betragtelige arealer til brug for arbejdet</a:t>
            </a:r>
          </a:p>
          <a:p>
            <a:r>
              <a:rPr lang="da-DK" dirty="0"/>
              <a:t>VI har fået igangsat tæt dialog med VE-aktører</a:t>
            </a:r>
          </a:p>
          <a:p>
            <a:r>
              <a:rPr lang="da-DK" dirty="0"/>
              <a:t>Vi har fået inspiration til, hvordan kommuneplanens landskabsafsnit får mere fokus på potentialer, frem for udelukkende bevaring af landskabet som det ser ud nu.</a:t>
            </a:r>
          </a:p>
          <a:p>
            <a:r>
              <a:rPr lang="da-DK" dirty="0"/>
              <a:t>Vores projekt kan inspirere andre kommuner, og vi bygger videre på vores momentum fra Klimaprisen</a:t>
            </a:r>
          </a:p>
          <a:p>
            <a:endParaRPr lang="da-DK" dirty="0"/>
          </a:p>
          <a:p>
            <a:endParaRPr lang="en-US" dirty="0"/>
          </a:p>
        </p:txBody>
      </p:sp>
    </p:spTree>
    <p:extLst>
      <p:ext uri="{BB962C8B-B14F-4D97-AF65-F5344CB8AC3E}">
        <p14:creationId xmlns:p14="http://schemas.microsoft.com/office/powerpoint/2010/main" val="3729775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Plan22+: Processen</a:t>
            </a:r>
          </a:p>
        </p:txBody>
      </p:sp>
      <p:sp>
        <p:nvSpPr>
          <p:cNvPr id="3" name="Pladsholder til dato 2">
            <a:extLst>
              <a:ext uri="{FF2B5EF4-FFF2-40B4-BE49-F238E27FC236}">
                <a16:creationId xmlns:a16="http://schemas.microsoft.com/office/drawing/2014/main" id="{520EBBDA-F517-8E6F-8053-96642DC97716}"/>
              </a:ext>
            </a:extLst>
          </p:cNvPr>
          <p:cNvSpPr>
            <a:spLocks noGrp="1"/>
          </p:cNvSpPr>
          <p:nvPr>
            <p:ph type="dt" sz="half" idx="10"/>
          </p:nvPr>
        </p:nvSpPr>
        <p:spPr/>
        <p:txBody>
          <a:bodyPr/>
          <a:lstStyle/>
          <a:p>
            <a:r>
              <a:rPr lang="da-DK">
                <a:solidFill>
                  <a:schemeClr val="tx1">
                    <a:lumMod val="75000"/>
                    <a:lumOff val="25000"/>
                  </a:schemeClr>
                </a:solidFill>
              </a:rPr>
              <a:t>18. november 2024</a:t>
            </a:r>
            <a:endParaRPr lang="da-DK" dirty="0">
              <a:solidFill>
                <a:schemeClr val="tx1">
                  <a:lumMod val="75000"/>
                  <a:lumOff val="25000"/>
                </a:schemeClr>
              </a:solidFill>
            </a:endParaRPr>
          </a:p>
        </p:txBody>
      </p:sp>
      <p:sp>
        <p:nvSpPr>
          <p:cNvPr id="4" name="Pladsholder til indhold 3"/>
          <p:cNvSpPr>
            <a:spLocks noGrp="1"/>
          </p:cNvSpPr>
          <p:nvPr>
            <p:ph sz="quarter" idx="12"/>
          </p:nvPr>
        </p:nvSpPr>
        <p:spPr>
          <a:xfrm>
            <a:off x="756000" y="2016000"/>
            <a:ext cx="10681200" cy="4005288"/>
          </a:xfrm>
        </p:spPr>
        <p:txBody>
          <a:bodyPr/>
          <a:lstStyle/>
          <a:p>
            <a:r>
              <a:rPr lang="da-DK" b="1" dirty="0">
                <a:solidFill>
                  <a:srgbClr val="C55A11"/>
                </a:solidFill>
              </a:rPr>
              <a:t>Kommuneplanspor (fagligt spor): </a:t>
            </a:r>
            <a:r>
              <a:rPr lang="da-DK" dirty="0"/>
              <a:t>Faglige drøftelser på tværs af kommunegrænsen, om hvordan en ny tilgang til landskabet kan indarbejdes i kommuneplan (fra forbud til potentiale)</a:t>
            </a:r>
          </a:p>
          <a:p>
            <a:pPr marL="0" indent="0">
              <a:buNone/>
            </a:pPr>
            <a:endParaRPr lang="da-DK" dirty="0"/>
          </a:p>
          <a:p>
            <a:r>
              <a:rPr lang="da-DK" b="1" dirty="0">
                <a:solidFill>
                  <a:srgbClr val="0099CC"/>
                </a:solidFill>
              </a:rPr>
              <a:t>Helhedsplansspor:  </a:t>
            </a:r>
            <a:r>
              <a:rPr lang="da-DK" dirty="0"/>
              <a:t>3 offentlige møde (100 har deltaget i et eller flere) + 3 workshops og 1 møde med en plangruppe, sammensat af borgere, interesseorganisationer og lodsejere</a:t>
            </a:r>
          </a:p>
          <a:p>
            <a:endParaRPr lang="da-DK" dirty="0"/>
          </a:p>
          <a:p>
            <a:r>
              <a:rPr lang="da-DK" b="1" dirty="0">
                <a:solidFill>
                  <a:srgbClr val="BF9000"/>
                </a:solidFill>
              </a:rPr>
              <a:t>Realiseringsspor: </a:t>
            </a:r>
            <a:r>
              <a:rPr lang="da-DK" dirty="0"/>
              <a:t>Hvordan kommer vi fra vision, til handling? </a:t>
            </a:r>
            <a:r>
              <a:rPr lang="da-DK" b="1" u="sng" dirty="0"/>
              <a:t>Aktørmøde </a:t>
            </a:r>
            <a:r>
              <a:rPr lang="da-DK" u="sng" dirty="0"/>
              <a:t>(Vandcenter</a:t>
            </a:r>
            <a:r>
              <a:rPr lang="da-DK" dirty="0"/>
              <a:t>, </a:t>
            </a:r>
            <a:r>
              <a:rPr lang="da-DK" dirty="0" err="1"/>
              <a:t>Hedeselskab</a:t>
            </a:r>
            <a:r>
              <a:rPr lang="da-DK" dirty="0"/>
              <a:t>, LBST, Landboforeninger, VE-udviklere)  lodsejermøde og møder med lokalsamfund i Assens og Odense Kommune (hver kommune kører sit spor).</a:t>
            </a:r>
          </a:p>
          <a:p>
            <a:endParaRPr lang="da-DK" dirty="0"/>
          </a:p>
          <a:p>
            <a:r>
              <a:rPr lang="da-DK" b="1" dirty="0">
                <a:solidFill>
                  <a:srgbClr val="7030A0"/>
                </a:solidFill>
              </a:rPr>
              <a:t>Politisk spor:  </a:t>
            </a:r>
            <a:r>
              <a:rPr lang="da-DK" dirty="0"/>
              <a:t>Helhedsplanen for det højfynske landskab sendes til politisk behandling, i december, i Assens og Odense Kommune</a:t>
            </a:r>
          </a:p>
        </p:txBody>
      </p:sp>
      <p:grpSp>
        <p:nvGrpSpPr>
          <p:cNvPr id="2" name="Gruppe 1">
            <a:extLst>
              <a:ext uri="{FF2B5EF4-FFF2-40B4-BE49-F238E27FC236}">
                <a16:creationId xmlns:a16="http://schemas.microsoft.com/office/drawing/2014/main" id="{DC68336B-ED1B-4498-47D6-6545686EFAAF}"/>
              </a:ext>
            </a:extLst>
          </p:cNvPr>
          <p:cNvGrpSpPr/>
          <p:nvPr/>
        </p:nvGrpSpPr>
        <p:grpSpPr>
          <a:xfrm>
            <a:off x="838944" y="2566599"/>
            <a:ext cx="10858897" cy="2720345"/>
            <a:chOff x="2759552" y="-332228"/>
            <a:chExt cx="10056267" cy="4278858"/>
          </a:xfrm>
        </p:grpSpPr>
        <p:sp>
          <p:nvSpPr>
            <p:cNvPr id="5" name="Pil: pentagon 4">
              <a:extLst>
                <a:ext uri="{FF2B5EF4-FFF2-40B4-BE49-F238E27FC236}">
                  <a16:creationId xmlns:a16="http://schemas.microsoft.com/office/drawing/2014/main" id="{3C1D89AF-4229-78C5-8914-D25BAF28C53D}"/>
                </a:ext>
              </a:extLst>
            </p:cNvPr>
            <p:cNvSpPr/>
            <p:nvPr/>
          </p:nvSpPr>
          <p:spPr>
            <a:xfrm>
              <a:off x="2811446" y="-332228"/>
              <a:ext cx="10004373" cy="385544"/>
            </a:xfrm>
            <a:prstGeom prst="homePlate">
              <a:avLst>
                <a:gd name="adj" fmla="val 24242"/>
              </a:avLst>
            </a:prstGeom>
            <a:solidFill>
              <a:srgbClr val="C55A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b="1" dirty="0"/>
                <a:t>Landskabet i kommuneplanen </a:t>
              </a:r>
              <a:r>
                <a:rPr lang="da-DK" sz="1400" dirty="0"/>
                <a:t>(fagmedarbejdere i Assens og Odense Kommune)</a:t>
              </a:r>
            </a:p>
          </p:txBody>
        </p:sp>
        <p:grpSp>
          <p:nvGrpSpPr>
            <p:cNvPr id="7" name="Gruppe 6">
              <a:extLst>
                <a:ext uri="{FF2B5EF4-FFF2-40B4-BE49-F238E27FC236}">
                  <a16:creationId xmlns:a16="http://schemas.microsoft.com/office/drawing/2014/main" id="{373B34D0-01AC-FAEB-CEDA-BBABF89F405C}"/>
                </a:ext>
              </a:extLst>
            </p:cNvPr>
            <p:cNvGrpSpPr/>
            <p:nvPr/>
          </p:nvGrpSpPr>
          <p:grpSpPr>
            <a:xfrm>
              <a:off x="2759552" y="919357"/>
              <a:ext cx="7147765" cy="419832"/>
              <a:chOff x="2458102" y="-4774845"/>
              <a:chExt cx="7147765" cy="722695"/>
            </a:xfrm>
          </p:grpSpPr>
          <p:sp>
            <p:nvSpPr>
              <p:cNvPr id="10" name="Pil: pentagon 9">
                <a:extLst>
                  <a:ext uri="{FF2B5EF4-FFF2-40B4-BE49-F238E27FC236}">
                    <a16:creationId xmlns:a16="http://schemas.microsoft.com/office/drawing/2014/main" id="{1F2F20F6-1ACA-5368-2FB6-C6DD5ED6D97A}"/>
                  </a:ext>
                </a:extLst>
              </p:cNvPr>
              <p:cNvSpPr/>
              <p:nvPr/>
            </p:nvSpPr>
            <p:spPr>
              <a:xfrm>
                <a:off x="6046176" y="-4774845"/>
                <a:ext cx="3559691" cy="688607"/>
              </a:xfrm>
              <a:prstGeom prst="homePlate">
                <a:avLst>
                  <a:gd name="adj" fmla="val 24242"/>
                </a:avLst>
              </a:prstGeom>
              <a:solidFill>
                <a:srgbClr val="0099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2000" b="1" dirty="0"/>
                  <a:t> </a:t>
                </a:r>
                <a:r>
                  <a:rPr lang="da-DK" sz="1600" b="1" dirty="0"/>
                  <a:t>Helhedsplan </a:t>
                </a:r>
                <a:r>
                  <a:rPr lang="da-DK" sz="1400" b="1" dirty="0"/>
                  <a:t>(April-Maj)</a:t>
                </a:r>
                <a:endParaRPr lang="da-DK" b="1" dirty="0"/>
              </a:p>
            </p:txBody>
          </p:sp>
          <p:sp>
            <p:nvSpPr>
              <p:cNvPr id="11" name="Pil: pentagon 10">
                <a:extLst>
                  <a:ext uri="{FF2B5EF4-FFF2-40B4-BE49-F238E27FC236}">
                    <a16:creationId xmlns:a16="http://schemas.microsoft.com/office/drawing/2014/main" id="{F24135F0-75D0-4E04-ABF0-C7F1139CBB13}"/>
                  </a:ext>
                </a:extLst>
              </p:cNvPr>
              <p:cNvSpPr/>
              <p:nvPr/>
            </p:nvSpPr>
            <p:spPr>
              <a:xfrm>
                <a:off x="2458102" y="-4740757"/>
                <a:ext cx="3365251" cy="688607"/>
              </a:xfrm>
              <a:prstGeom prst="homePlate">
                <a:avLst>
                  <a:gd name="adj" fmla="val 24242"/>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b="1" dirty="0"/>
                  <a:t>Opstart </a:t>
                </a:r>
                <a:r>
                  <a:rPr lang="da-DK" sz="1400" b="1" dirty="0"/>
                  <a:t>(Marts-April)</a:t>
                </a:r>
              </a:p>
            </p:txBody>
          </p:sp>
        </p:grpSp>
        <p:sp>
          <p:nvSpPr>
            <p:cNvPr id="8" name="Pil: pentagon 7">
              <a:extLst>
                <a:ext uri="{FF2B5EF4-FFF2-40B4-BE49-F238E27FC236}">
                  <a16:creationId xmlns:a16="http://schemas.microsoft.com/office/drawing/2014/main" id="{D52B8C28-A9BC-7D44-0185-EF2AAEFD6349}"/>
                </a:ext>
              </a:extLst>
            </p:cNvPr>
            <p:cNvSpPr/>
            <p:nvPr/>
          </p:nvSpPr>
          <p:spPr>
            <a:xfrm>
              <a:off x="2769861" y="2225033"/>
              <a:ext cx="5858458" cy="400029"/>
            </a:xfrm>
            <a:prstGeom prst="homePlate">
              <a:avLst>
                <a:gd name="adj" fmla="val 24242"/>
              </a:avLst>
            </a:prstGeom>
            <a:solidFill>
              <a:srgbClr val="BF9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b="1" dirty="0"/>
                <a:t>Realiseringsspor </a:t>
              </a:r>
              <a:r>
                <a:rPr lang="da-DK" sz="1400" b="1" dirty="0"/>
                <a:t>(August-) + igangværende jordfordelinger</a:t>
              </a:r>
            </a:p>
          </p:txBody>
        </p:sp>
        <p:sp>
          <p:nvSpPr>
            <p:cNvPr id="9" name="Pil: pentagon 8">
              <a:extLst>
                <a:ext uri="{FF2B5EF4-FFF2-40B4-BE49-F238E27FC236}">
                  <a16:creationId xmlns:a16="http://schemas.microsoft.com/office/drawing/2014/main" id="{5FB6E820-9CC5-8DDF-217C-1886DBD633A6}"/>
                </a:ext>
              </a:extLst>
            </p:cNvPr>
            <p:cNvSpPr/>
            <p:nvPr/>
          </p:nvSpPr>
          <p:spPr>
            <a:xfrm>
              <a:off x="2811446" y="3546601"/>
              <a:ext cx="3313357" cy="400029"/>
            </a:xfrm>
            <a:prstGeom prst="homePlate">
              <a:avLst>
                <a:gd name="adj" fmla="val 24242"/>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b="1" dirty="0"/>
                <a:t>Politisk spor</a:t>
              </a:r>
              <a:endParaRPr lang="da-DK" sz="1400" b="1" dirty="0"/>
            </a:p>
          </p:txBody>
        </p:sp>
      </p:grpSp>
    </p:spTree>
    <p:extLst>
      <p:ext uri="{BB962C8B-B14F-4D97-AF65-F5344CB8AC3E}">
        <p14:creationId xmlns:p14="http://schemas.microsoft.com/office/powerpoint/2010/main" val="2558804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a:t>Plan22+: Områdets potentialer</a:t>
            </a:r>
          </a:p>
        </p:txBody>
      </p:sp>
      <p:sp>
        <p:nvSpPr>
          <p:cNvPr id="3" name="Pladsholder til dato 2">
            <a:extLst>
              <a:ext uri="{FF2B5EF4-FFF2-40B4-BE49-F238E27FC236}">
                <a16:creationId xmlns:a16="http://schemas.microsoft.com/office/drawing/2014/main" id="{520EBBDA-F517-8E6F-8053-96642DC97716}"/>
              </a:ext>
            </a:extLst>
          </p:cNvPr>
          <p:cNvSpPr>
            <a:spLocks noGrp="1"/>
          </p:cNvSpPr>
          <p:nvPr>
            <p:ph type="dt" sz="half" idx="10"/>
          </p:nvPr>
        </p:nvSpPr>
        <p:spPr/>
        <p:txBody>
          <a:bodyPr/>
          <a:lstStyle/>
          <a:p>
            <a:r>
              <a:rPr lang="da-DK">
                <a:solidFill>
                  <a:schemeClr val="tx1">
                    <a:lumMod val="75000"/>
                    <a:lumOff val="25000"/>
                  </a:schemeClr>
                </a:solidFill>
              </a:rPr>
              <a:t>18. november 2024</a:t>
            </a:r>
            <a:endParaRPr lang="da-DK" dirty="0">
              <a:solidFill>
                <a:schemeClr val="tx1">
                  <a:lumMod val="75000"/>
                  <a:lumOff val="25000"/>
                </a:schemeClr>
              </a:solidFill>
            </a:endParaRPr>
          </a:p>
        </p:txBody>
      </p:sp>
      <p:sp>
        <p:nvSpPr>
          <p:cNvPr id="13" name="Pladsholder til indhold 12">
            <a:extLst>
              <a:ext uri="{FF2B5EF4-FFF2-40B4-BE49-F238E27FC236}">
                <a16:creationId xmlns:a16="http://schemas.microsoft.com/office/drawing/2014/main" id="{B721DCAB-92F8-5E9A-81B7-29F62A7F81CB}"/>
              </a:ext>
            </a:extLst>
          </p:cNvPr>
          <p:cNvSpPr>
            <a:spLocks noGrp="1"/>
          </p:cNvSpPr>
          <p:nvPr>
            <p:ph sz="quarter" idx="12"/>
          </p:nvPr>
        </p:nvSpPr>
        <p:spPr>
          <a:xfrm>
            <a:off x="756000" y="2016000"/>
            <a:ext cx="4402695" cy="3240000"/>
          </a:xfrm>
        </p:spPr>
        <p:txBody>
          <a:bodyPr/>
          <a:lstStyle/>
          <a:p>
            <a:r>
              <a:rPr lang="da-DK" dirty="0"/>
              <a:t>I vores landskabsanalyse fra 2013 rummer projektområde 9 karakterområder</a:t>
            </a:r>
            <a:br>
              <a:rPr lang="da-DK" dirty="0"/>
            </a:br>
            <a:r>
              <a:rPr lang="da-DK" dirty="0"/>
              <a:t>…De er nu samlet i 4 overordnede landskabsområder</a:t>
            </a:r>
          </a:p>
          <a:p>
            <a:r>
              <a:rPr lang="da-DK" dirty="0"/>
              <a:t>Hver område har forskellige potentialer ift. natur, landbrug, energianlæg, rekreation og skov</a:t>
            </a:r>
            <a:br>
              <a:rPr lang="da-DK" dirty="0"/>
            </a:br>
            <a:r>
              <a:rPr lang="da-DK" dirty="0"/>
              <a:t>…Men der KAN arbejdes med alle temaer i hele området</a:t>
            </a:r>
          </a:p>
          <a:p>
            <a:r>
              <a:rPr lang="da-DK" dirty="0"/>
              <a:t>Et overordnet greb for området er, at blå/grønne kiler binder naturområder sammen</a:t>
            </a:r>
          </a:p>
          <a:p>
            <a:r>
              <a:rPr lang="da-DK" dirty="0"/>
              <a:t>Helhedsplanen understøtter multifunktionelle løsninger, så det landbrugsjord der i fremtiden tages ud af drift, understøtter flest mulige klima- og miljømål</a:t>
            </a:r>
          </a:p>
        </p:txBody>
      </p:sp>
      <p:pic>
        <p:nvPicPr>
          <p:cNvPr id="8" name="Billede 7" descr="Et billede, der indeholder kort, tekst, atlas, diagram&#10;&#10;Automatisk genereret beskrivelse">
            <a:extLst>
              <a:ext uri="{FF2B5EF4-FFF2-40B4-BE49-F238E27FC236}">
                <a16:creationId xmlns:a16="http://schemas.microsoft.com/office/drawing/2014/main" id="{FE89C032-FD83-DBD7-F1F1-9FC7C7746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273" y="745128"/>
            <a:ext cx="6361728" cy="4844112"/>
          </a:xfrm>
          <a:prstGeom prst="rect">
            <a:avLst/>
          </a:prstGeom>
        </p:spPr>
      </p:pic>
      <p:sp>
        <p:nvSpPr>
          <p:cNvPr id="9" name="Tekstfelt 8">
            <a:extLst>
              <a:ext uri="{FF2B5EF4-FFF2-40B4-BE49-F238E27FC236}">
                <a16:creationId xmlns:a16="http://schemas.microsoft.com/office/drawing/2014/main" id="{DC8121F8-0BF5-DC78-1AA1-C60EC2E3781F}"/>
              </a:ext>
            </a:extLst>
          </p:cNvPr>
          <p:cNvSpPr txBox="1"/>
          <p:nvPr/>
        </p:nvSpPr>
        <p:spPr>
          <a:xfrm>
            <a:off x="7955251" y="1544369"/>
            <a:ext cx="342696" cy="369467"/>
          </a:xfrm>
          <a:prstGeom prst="rect">
            <a:avLst/>
          </a:prstGeom>
          <a:noFill/>
        </p:spPr>
        <p:txBody>
          <a:bodyPr wrap="square" rtlCol="0">
            <a:spAutoFit/>
          </a:bodyPr>
          <a:lstStyle/>
          <a:p>
            <a:r>
              <a:rPr lang="da-DK" b="1" dirty="0"/>
              <a:t>1</a:t>
            </a:r>
          </a:p>
        </p:txBody>
      </p:sp>
      <p:sp>
        <p:nvSpPr>
          <p:cNvPr id="10" name="Tekstfelt 9">
            <a:extLst>
              <a:ext uri="{FF2B5EF4-FFF2-40B4-BE49-F238E27FC236}">
                <a16:creationId xmlns:a16="http://schemas.microsoft.com/office/drawing/2014/main" id="{F9D3855D-E70D-751E-CDC7-58104CF32A31}"/>
              </a:ext>
            </a:extLst>
          </p:cNvPr>
          <p:cNvSpPr txBox="1"/>
          <p:nvPr/>
        </p:nvSpPr>
        <p:spPr>
          <a:xfrm>
            <a:off x="6923422" y="2190788"/>
            <a:ext cx="342696" cy="369467"/>
          </a:xfrm>
          <a:prstGeom prst="rect">
            <a:avLst/>
          </a:prstGeom>
          <a:noFill/>
        </p:spPr>
        <p:txBody>
          <a:bodyPr wrap="square" rtlCol="0">
            <a:spAutoFit/>
          </a:bodyPr>
          <a:lstStyle/>
          <a:p>
            <a:r>
              <a:rPr lang="da-DK" b="1" dirty="0"/>
              <a:t>2</a:t>
            </a:r>
          </a:p>
        </p:txBody>
      </p:sp>
      <p:sp>
        <p:nvSpPr>
          <p:cNvPr id="11" name="Tekstfelt 10">
            <a:extLst>
              <a:ext uri="{FF2B5EF4-FFF2-40B4-BE49-F238E27FC236}">
                <a16:creationId xmlns:a16="http://schemas.microsoft.com/office/drawing/2014/main" id="{FC1D14C7-E568-744F-84FD-85E84985B8B3}"/>
              </a:ext>
            </a:extLst>
          </p:cNvPr>
          <p:cNvSpPr txBox="1"/>
          <p:nvPr/>
        </p:nvSpPr>
        <p:spPr>
          <a:xfrm>
            <a:off x="7955251" y="3062156"/>
            <a:ext cx="342696" cy="369467"/>
          </a:xfrm>
          <a:prstGeom prst="rect">
            <a:avLst/>
          </a:prstGeom>
          <a:noFill/>
        </p:spPr>
        <p:txBody>
          <a:bodyPr wrap="square" rtlCol="0">
            <a:spAutoFit/>
          </a:bodyPr>
          <a:lstStyle/>
          <a:p>
            <a:r>
              <a:rPr lang="da-DK" b="1" dirty="0"/>
              <a:t>3</a:t>
            </a:r>
          </a:p>
        </p:txBody>
      </p:sp>
      <p:sp>
        <p:nvSpPr>
          <p:cNvPr id="12" name="Tekstfelt 11">
            <a:extLst>
              <a:ext uri="{FF2B5EF4-FFF2-40B4-BE49-F238E27FC236}">
                <a16:creationId xmlns:a16="http://schemas.microsoft.com/office/drawing/2014/main" id="{637D070E-5174-485E-D093-7F5EEA3E5CB5}"/>
              </a:ext>
            </a:extLst>
          </p:cNvPr>
          <p:cNvSpPr txBox="1"/>
          <p:nvPr/>
        </p:nvSpPr>
        <p:spPr>
          <a:xfrm>
            <a:off x="9392519" y="3648448"/>
            <a:ext cx="342696" cy="369467"/>
          </a:xfrm>
          <a:prstGeom prst="rect">
            <a:avLst/>
          </a:prstGeom>
          <a:noFill/>
        </p:spPr>
        <p:txBody>
          <a:bodyPr wrap="square" rtlCol="0">
            <a:spAutoFit/>
          </a:bodyPr>
          <a:lstStyle/>
          <a:p>
            <a:r>
              <a:rPr lang="da-DK" b="1" dirty="0"/>
              <a:t>4</a:t>
            </a:r>
          </a:p>
        </p:txBody>
      </p:sp>
    </p:spTree>
    <p:extLst>
      <p:ext uri="{BB962C8B-B14F-4D97-AF65-F5344CB8AC3E}">
        <p14:creationId xmlns:p14="http://schemas.microsoft.com/office/powerpoint/2010/main" val="261488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324000"/>
            <a:ext cx="10681200" cy="540000"/>
          </a:xfrm>
        </p:spPr>
        <p:txBody>
          <a:bodyPr/>
          <a:lstStyle/>
          <a:p>
            <a:r>
              <a:rPr lang="da-DK" dirty="0"/>
              <a:t>Opsamling- diskussion</a:t>
            </a:r>
          </a:p>
        </p:txBody>
      </p:sp>
      <p:sp>
        <p:nvSpPr>
          <p:cNvPr id="4" name="Pladsholder til sidefod 3"/>
          <p:cNvSpPr>
            <a:spLocks noGrp="1"/>
          </p:cNvSpPr>
          <p:nvPr>
            <p:ph type="ftr" sz="quarter" idx="11"/>
          </p:nvPr>
        </p:nvSpPr>
        <p:spPr>
          <a:xfrm>
            <a:off x="5231904" y="3861048"/>
            <a:ext cx="7104000" cy="423352"/>
          </a:xfrm>
        </p:spPr>
        <p:txBody>
          <a:bodyPr/>
          <a:lstStyle/>
          <a:p>
            <a:r>
              <a:rPr lang="da-DK" dirty="0"/>
              <a:t> </a:t>
            </a:r>
          </a:p>
        </p:txBody>
      </p:sp>
      <p:sp>
        <p:nvSpPr>
          <p:cNvPr id="5" name="Pladsholder til indhold 4"/>
          <p:cNvSpPr>
            <a:spLocks noGrp="1"/>
          </p:cNvSpPr>
          <p:nvPr>
            <p:ph sz="quarter" idx="12"/>
          </p:nvPr>
        </p:nvSpPr>
        <p:spPr>
          <a:xfrm>
            <a:off x="659095" y="1052736"/>
            <a:ext cx="5238000" cy="5398908"/>
          </a:xfrm>
        </p:spPr>
        <p:txBody>
          <a:bodyPr/>
          <a:lstStyle/>
          <a:p>
            <a:pPr marL="0" indent="0">
              <a:buNone/>
            </a:pPr>
            <a:endParaRPr lang="da-DK" sz="1400" b="1" dirty="0"/>
          </a:p>
          <a:p>
            <a:r>
              <a:rPr lang="da-DK" sz="1400" b="1" dirty="0"/>
              <a:t>Det handler om mennesker, </a:t>
            </a:r>
            <a:r>
              <a:rPr lang="da-DK" sz="1400" dirty="0"/>
              <a:t>deres liv og lokalområde</a:t>
            </a:r>
          </a:p>
          <a:p>
            <a:r>
              <a:rPr lang="da-DK" sz="1400" b="1" dirty="0"/>
              <a:t>Pointen</a:t>
            </a:r>
            <a:r>
              <a:rPr lang="da-DK" sz="1400" dirty="0"/>
              <a:t>, at vi skal oversætte  EU-direktiver og nationale mål til forhold i det lokale landskab, så målene bliver nærværende og mulige at handle på.  </a:t>
            </a:r>
          </a:p>
          <a:p>
            <a:r>
              <a:rPr lang="da-DK" sz="1400" b="1" dirty="0" err="1"/>
              <a:t>Facilitering</a:t>
            </a:r>
            <a:r>
              <a:rPr lang="da-DK" sz="1400" b="1" dirty="0"/>
              <a:t> er afgørende </a:t>
            </a:r>
            <a:r>
              <a:rPr lang="da-DK" sz="1400" dirty="0"/>
              <a:t>for at skabe troværdige processer og helhedsorienterede løsninger. </a:t>
            </a:r>
          </a:p>
          <a:p>
            <a:r>
              <a:rPr lang="da-DK" sz="1400" b="1" dirty="0"/>
              <a:t>Troværdige og tillidsfulde processer </a:t>
            </a:r>
            <a:r>
              <a:rPr lang="da-DK" sz="1400" u="sng" dirty="0"/>
              <a:t>øger hastigheden </a:t>
            </a:r>
            <a:r>
              <a:rPr lang="da-DK" sz="1400" dirty="0"/>
              <a:t>og kompleksiteten</a:t>
            </a:r>
          </a:p>
          <a:p>
            <a:r>
              <a:rPr lang="da-DK" sz="1400" b="1" dirty="0"/>
              <a:t>Udtagningsordninger</a:t>
            </a:r>
            <a:r>
              <a:rPr lang="da-DK" sz="1400" dirty="0"/>
              <a:t> skal kunne understøtte lokal udvikling og nærværet </a:t>
            </a:r>
            <a:endParaRPr lang="da-DK" sz="1400" b="1" dirty="0"/>
          </a:p>
          <a:p>
            <a:r>
              <a:rPr lang="da-DK" sz="1400" b="1" dirty="0"/>
              <a:t>Lokal udvikling, attraktiv bosætning og et rentabelt landbrugserhverv </a:t>
            </a:r>
            <a:r>
              <a:rPr lang="da-DK" sz="1400" dirty="0"/>
              <a:t>er vigtige brikker, når nye arealpuslespil skal lægges lokalt. De indgår som forudsætninger i at udvikle langtidsholdbare og omkostningseffektive løsninger for natur, klima og miljø. </a:t>
            </a:r>
          </a:p>
          <a:p>
            <a:r>
              <a:rPr lang="da-DK" sz="1400" b="1" dirty="0"/>
              <a:t>Internt skal der opbygges kompetencer </a:t>
            </a:r>
            <a:r>
              <a:rPr lang="da-DK" sz="1400" dirty="0"/>
              <a:t>til at arbejde målrettet helhedsorienteret, herunder etablere strategiske samarbejder og partnerskaber (planer og projekter)</a:t>
            </a:r>
          </a:p>
          <a:p>
            <a:r>
              <a:rPr lang="da-DK" sz="1400" b="1" dirty="0"/>
              <a:t>Organisationen bag skal være </a:t>
            </a:r>
            <a:r>
              <a:rPr lang="da-DK" sz="1400" b="1" u="sng" dirty="0"/>
              <a:t>oprigtigt</a:t>
            </a:r>
            <a:r>
              <a:rPr lang="da-DK" sz="1400" b="1" dirty="0"/>
              <a:t> interesseret</a:t>
            </a:r>
            <a:r>
              <a:rPr lang="da-DK" sz="1400" dirty="0"/>
              <a:t> i at sætte handling bag ordene (ressourcer og midler).</a:t>
            </a:r>
          </a:p>
          <a:p>
            <a:endParaRPr lang="da-DK" sz="1400" dirty="0"/>
          </a:p>
          <a:p>
            <a:endParaRPr lang="da-DK" sz="1400" dirty="0"/>
          </a:p>
          <a:p>
            <a:endParaRPr lang="da-DK" sz="1400" dirty="0"/>
          </a:p>
          <a:p>
            <a:endParaRPr lang="da-DK" dirty="0"/>
          </a:p>
          <a:p>
            <a:endParaRPr lang="da-DK" dirty="0"/>
          </a:p>
          <a:p>
            <a:endParaRPr lang="da-DK" dirty="0"/>
          </a:p>
          <a:p>
            <a:pPr marL="0" indent="0">
              <a:buNone/>
            </a:pPr>
            <a:endParaRPr lang="da-DK" dirty="0"/>
          </a:p>
          <a:p>
            <a:endParaRPr lang="da-DK" dirty="0"/>
          </a:p>
        </p:txBody>
      </p:sp>
      <p:sp>
        <p:nvSpPr>
          <p:cNvPr id="6" name="Tekstfelt 5"/>
          <p:cNvSpPr txBox="1"/>
          <p:nvPr/>
        </p:nvSpPr>
        <p:spPr>
          <a:xfrm>
            <a:off x="6960096" y="1412776"/>
            <a:ext cx="4464496" cy="461665"/>
          </a:xfrm>
          <a:prstGeom prst="rect">
            <a:avLst/>
          </a:prstGeom>
          <a:noFill/>
        </p:spPr>
        <p:txBody>
          <a:bodyPr wrap="square" rtlCol="0">
            <a:spAutoFit/>
          </a:bodyPr>
          <a:lstStyle/>
          <a:p>
            <a:pPr algn="ctr"/>
            <a:r>
              <a:rPr lang="da-DK" sz="2400" b="1" dirty="0"/>
              <a:t>  </a:t>
            </a:r>
            <a:endParaRPr lang="da-DK" sz="2400" dirty="0"/>
          </a:p>
        </p:txBody>
      </p:sp>
      <p:pic>
        <p:nvPicPr>
          <p:cNvPr id="7" name="Billede 6"/>
          <p:cNvPicPr>
            <a:picLocks noChangeAspect="1"/>
          </p:cNvPicPr>
          <p:nvPr/>
        </p:nvPicPr>
        <p:blipFill>
          <a:blip r:embed="rId2"/>
          <a:stretch>
            <a:fillRect/>
          </a:stretch>
        </p:blipFill>
        <p:spPr>
          <a:xfrm>
            <a:off x="6087041" y="831199"/>
            <a:ext cx="2372853" cy="3436243"/>
          </a:xfrm>
          <a:prstGeom prst="rect">
            <a:avLst/>
          </a:prstGeom>
        </p:spPr>
      </p:pic>
      <p:pic>
        <p:nvPicPr>
          <p:cNvPr id="8" name="Billede 7"/>
          <p:cNvPicPr>
            <a:picLocks noChangeAspect="1"/>
          </p:cNvPicPr>
          <p:nvPr/>
        </p:nvPicPr>
        <p:blipFill>
          <a:blip r:embed="rId3"/>
          <a:stretch>
            <a:fillRect/>
          </a:stretch>
        </p:blipFill>
        <p:spPr>
          <a:xfrm rot="19710358">
            <a:off x="9148967" y="509324"/>
            <a:ext cx="2259005" cy="3377952"/>
          </a:xfrm>
          <a:prstGeom prst="rect">
            <a:avLst/>
          </a:prstGeom>
        </p:spPr>
      </p:pic>
      <p:pic>
        <p:nvPicPr>
          <p:cNvPr id="9" name="Billede 8"/>
          <p:cNvPicPr>
            <a:picLocks noChangeAspect="1"/>
          </p:cNvPicPr>
          <p:nvPr/>
        </p:nvPicPr>
        <p:blipFill>
          <a:blip r:embed="rId4"/>
          <a:stretch>
            <a:fillRect/>
          </a:stretch>
        </p:blipFill>
        <p:spPr>
          <a:xfrm rot="1360095">
            <a:off x="7786293" y="3171367"/>
            <a:ext cx="2248836" cy="2707010"/>
          </a:xfrm>
          <a:prstGeom prst="rect">
            <a:avLst/>
          </a:prstGeom>
        </p:spPr>
      </p:pic>
      <p:pic>
        <p:nvPicPr>
          <p:cNvPr id="10" name="Billede 9"/>
          <p:cNvPicPr>
            <a:picLocks noChangeAspect="1"/>
          </p:cNvPicPr>
          <p:nvPr/>
        </p:nvPicPr>
        <p:blipFill>
          <a:blip r:embed="rId5"/>
          <a:stretch>
            <a:fillRect/>
          </a:stretch>
        </p:blipFill>
        <p:spPr>
          <a:xfrm>
            <a:off x="9648268" y="3501008"/>
            <a:ext cx="2352388" cy="3096344"/>
          </a:xfrm>
          <a:prstGeom prst="rect">
            <a:avLst/>
          </a:prstGeom>
        </p:spPr>
      </p:pic>
      <p:pic>
        <p:nvPicPr>
          <p:cNvPr id="11" name="Billede 10"/>
          <p:cNvPicPr>
            <a:picLocks noChangeAspect="1"/>
          </p:cNvPicPr>
          <p:nvPr/>
        </p:nvPicPr>
        <p:blipFill>
          <a:blip r:embed="rId6"/>
          <a:stretch>
            <a:fillRect/>
          </a:stretch>
        </p:blipFill>
        <p:spPr>
          <a:xfrm rot="19884321">
            <a:off x="6226806" y="4319498"/>
            <a:ext cx="1898280" cy="2307530"/>
          </a:xfrm>
          <a:prstGeom prst="rect">
            <a:avLst/>
          </a:prstGeom>
        </p:spPr>
      </p:pic>
      <p:sp>
        <p:nvSpPr>
          <p:cNvPr id="12" name="Tekstfelt 11"/>
          <p:cNvSpPr txBox="1"/>
          <p:nvPr/>
        </p:nvSpPr>
        <p:spPr>
          <a:xfrm>
            <a:off x="6626337" y="1779477"/>
            <a:ext cx="4141439" cy="461665"/>
          </a:xfrm>
          <a:prstGeom prst="rect">
            <a:avLst/>
          </a:prstGeom>
          <a:noFill/>
        </p:spPr>
        <p:txBody>
          <a:bodyPr wrap="square" rtlCol="0">
            <a:spAutoFit/>
          </a:bodyPr>
          <a:lstStyle/>
          <a:p>
            <a:r>
              <a:rPr lang="da-DK" b="1" dirty="0">
                <a:solidFill>
                  <a:schemeClr val="accent1">
                    <a:lumMod val="75000"/>
                  </a:schemeClr>
                </a:solidFill>
              </a:rPr>
              <a:t>#</a:t>
            </a:r>
            <a:r>
              <a:rPr lang="da-DK" sz="2400" b="1" dirty="0">
                <a:solidFill>
                  <a:schemeClr val="accent1">
                    <a:lumMod val="75000"/>
                  </a:schemeClr>
                </a:solidFill>
              </a:rPr>
              <a:t>VI ER ASSENS KOMMUNE</a:t>
            </a:r>
          </a:p>
        </p:txBody>
      </p:sp>
      <p:pic>
        <p:nvPicPr>
          <p:cNvPr id="13" name="Billede 12">
            <a:extLst>
              <a:ext uri="{FF2B5EF4-FFF2-40B4-BE49-F238E27FC236}">
                <a16:creationId xmlns:a16="http://schemas.microsoft.com/office/drawing/2014/main" id="{F827D942-2700-0490-6FB8-CAB71970AC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482510">
            <a:off x="7766708" y="4495716"/>
            <a:ext cx="1860698" cy="975095"/>
          </a:xfrm>
          <a:prstGeom prst="rect">
            <a:avLst/>
          </a:prstGeom>
        </p:spPr>
      </p:pic>
    </p:spTree>
    <p:extLst>
      <p:ext uri="{BB962C8B-B14F-4D97-AF65-F5344CB8AC3E}">
        <p14:creationId xmlns:p14="http://schemas.microsoft.com/office/powerpoint/2010/main" val="38490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p:cNvSpPr>
            <a:spLocks noGrp="1"/>
          </p:cNvSpPr>
          <p:nvPr>
            <p:ph type="body" sz="quarter" idx="3"/>
          </p:nvPr>
        </p:nvSpPr>
        <p:spPr>
          <a:xfrm>
            <a:off x="1292723" y="1340768"/>
            <a:ext cx="9123235" cy="553858"/>
          </a:xfrm>
          <a:solidFill>
            <a:schemeClr val="bg1"/>
          </a:solidFill>
        </p:spPr>
        <p:txBody>
          <a:bodyPr anchor="t"/>
          <a:lstStyle/>
          <a:p>
            <a:r>
              <a:rPr lang="da-DK" dirty="0"/>
              <a:t>Fælles forståelse og sammenhængende løsninger</a:t>
            </a:r>
          </a:p>
        </p:txBody>
      </p:sp>
      <p:sp>
        <p:nvSpPr>
          <p:cNvPr id="7" name="Pladsholder til indhold 4"/>
          <p:cNvSpPr txBox="1">
            <a:spLocks noGrp="1"/>
          </p:cNvSpPr>
          <p:nvPr>
            <p:ph sz="quarter" idx="4"/>
          </p:nvPr>
        </p:nvSpPr>
        <p:spPr>
          <a:xfrm>
            <a:off x="1271464" y="1907052"/>
            <a:ext cx="9144494" cy="3521832"/>
          </a:xfrm>
          <a:prstGeom prst="rect">
            <a:avLst/>
          </a:prstGeom>
          <a:solidFill>
            <a:schemeClr val="accent1">
              <a:lumMod val="40000"/>
              <a:lumOff val="6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sz="2000" dirty="0"/>
          </a:p>
          <a:p>
            <a:r>
              <a:rPr lang="da-DK" sz="2000" dirty="0"/>
              <a:t>Vi skal fokusere på partnerskaber mellem mulige parter i den </a:t>
            </a:r>
            <a:r>
              <a:rPr lang="da-DK" sz="2000" b="1" dirty="0"/>
              <a:t>offentlige sektor</a:t>
            </a:r>
            <a:r>
              <a:rPr lang="da-DK" sz="2000" dirty="0"/>
              <a:t>, </a:t>
            </a:r>
            <a:r>
              <a:rPr lang="da-DK" sz="2000" b="1" dirty="0"/>
              <a:t>det private erhvervsliv </a:t>
            </a:r>
            <a:r>
              <a:rPr lang="da-DK" sz="2000" dirty="0"/>
              <a:t>og i </a:t>
            </a:r>
            <a:r>
              <a:rPr lang="da-DK" sz="2000" b="1" dirty="0"/>
              <a:t>civilsamfundet</a:t>
            </a:r>
            <a:r>
              <a:rPr lang="da-DK" sz="2000" dirty="0"/>
              <a:t>. </a:t>
            </a:r>
          </a:p>
          <a:p>
            <a:pPr marL="0" indent="0">
              <a:buNone/>
            </a:pPr>
            <a:endParaRPr lang="da-DK" sz="2000" dirty="0"/>
          </a:p>
          <a:p>
            <a:r>
              <a:rPr lang="da-DK" sz="2000" dirty="0"/>
              <a:t>Aktører går sammen i tætte gensidigt forpligtende samarbejder, for at løse svære samfundsproblemer. som parterne ikke kan løse alene.</a:t>
            </a:r>
          </a:p>
          <a:p>
            <a:pPr marL="0" indent="0">
              <a:buNone/>
            </a:pPr>
            <a:r>
              <a:rPr lang="da-DK" sz="2000" dirty="0"/>
              <a:t> </a:t>
            </a:r>
          </a:p>
          <a:p>
            <a:r>
              <a:rPr lang="da-DK" sz="2000" dirty="0"/>
              <a:t>Forpligtende samarbejder, der skaber viden, fremdrift og effekt erstatter strøm af usammenhængende initiativer. </a:t>
            </a:r>
          </a:p>
          <a:p>
            <a:pPr marL="0" indent="0">
              <a:buNone/>
            </a:pPr>
            <a:endParaRPr lang="da-DK" sz="2000" dirty="0"/>
          </a:p>
          <a:p>
            <a:pPr marL="0" lvl="0" indent="0">
              <a:buNone/>
            </a:pPr>
            <a:endParaRPr lang="da-DK" sz="2000" dirty="0"/>
          </a:p>
          <a:p>
            <a:pPr>
              <a:buFontTx/>
              <a:buChar char="-"/>
            </a:pPr>
            <a:endParaRPr lang="da-DK" sz="2000" dirty="0"/>
          </a:p>
        </p:txBody>
      </p:sp>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32" y="6271413"/>
            <a:ext cx="1312478" cy="494375"/>
          </a:xfrm>
          <a:prstGeom prst="rect">
            <a:avLst/>
          </a:prstGeom>
        </p:spPr>
      </p:pic>
      <p:sp>
        <p:nvSpPr>
          <p:cNvPr id="2" name="Rektangel 1"/>
          <p:cNvSpPr/>
          <p:nvPr/>
        </p:nvSpPr>
        <p:spPr>
          <a:xfrm>
            <a:off x="4348966" y="6143047"/>
            <a:ext cx="3192412" cy="369332"/>
          </a:xfrm>
          <a:prstGeom prst="rect">
            <a:avLst/>
          </a:prstGeom>
        </p:spPr>
        <p:txBody>
          <a:bodyPr wrap="none">
            <a:spAutoFit/>
          </a:bodyPr>
          <a:lstStyle/>
          <a:p>
            <a:pPr algn="ctr"/>
            <a:r>
              <a:rPr lang="da-DK" dirty="0">
                <a:hlinkClick r:id="rId4"/>
              </a:rPr>
              <a:t>www.collectiveimpactforum.org</a:t>
            </a:r>
            <a:endParaRPr lang="da-DK" dirty="0"/>
          </a:p>
        </p:txBody>
      </p:sp>
      <p:sp>
        <p:nvSpPr>
          <p:cNvPr id="6" name="Tekstfelt 5">
            <a:extLst>
              <a:ext uri="{FF2B5EF4-FFF2-40B4-BE49-F238E27FC236}">
                <a16:creationId xmlns:a16="http://schemas.microsoft.com/office/drawing/2014/main" id="{7478ED6C-BD71-44D5-BC18-DCCAD50C30A7}"/>
              </a:ext>
            </a:extLst>
          </p:cNvPr>
          <p:cNvSpPr txBox="1"/>
          <p:nvPr/>
        </p:nvSpPr>
        <p:spPr>
          <a:xfrm>
            <a:off x="827424" y="586586"/>
            <a:ext cx="10235494" cy="400110"/>
          </a:xfrm>
          <a:prstGeom prst="rect">
            <a:avLst/>
          </a:prstGeom>
          <a:noFill/>
        </p:spPr>
        <p:txBody>
          <a:bodyPr wrap="none" rtlCol="0">
            <a:spAutoFit/>
          </a:bodyPr>
          <a:lstStyle/>
          <a:p>
            <a:pPr algn="ctr"/>
            <a:r>
              <a:rPr lang="da-DK" sz="2000" b="1" dirty="0"/>
              <a:t>Når store samfundsudfordringer skal løses, er der brug for fælles viden og ansvar </a:t>
            </a:r>
          </a:p>
        </p:txBody>
      </p:sp>
    </p:spTree>
    <p:extLst>
      <p:ext uri="{BB962C8B-B14F-4D97-AF65-F5344CB8AC3E}">
        <p14:creationId xmlns:p14="http://schemas.microsoft.com/office/powerpoint/2010/main" val="2977870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469889" y="324000"/>
            <a:ext cx="10681200" cy="540000"/>
          </a:xfrm>
        </p:spPr>
        <p:txBody>
          <a:bodyPr/>
          <a:lstStyle/>
          <a:p>
            <a:r>
              <a:rPr lang="da-DK" b="1" dirty="0"/>
              <a:t>FIND OG FORSTØR: CENTER FOR OFFENTLIG-PRIVAT INNOVATION</a:t>
            </a:r>
          </a:p>
        </p:txBody>
      </p:sp>
      <p:sp>
        <p:nvSpPr>
          <p:cNvPr id="4" name="Pladsholder til sidefod 3"/>
          <p:cNvSpPr>
            <a:spLocks noGrp="1"/>
          </p:cNvSpPr>
          <p:nvPr>
            <p:ph type="ftr" sz="quarter" idx="11"/>
          </p:nvPr>
        </p:nvSpPr>
        <p:spPr/>
        <p:txBody>
          <a:bodyPr/>
          <a:lstStyle/>
          <a:p>
            <a:r>
              <a:rPr lang="da-DK"/>
              <a:t> </a:t>
            </a:r>
            <a:endParaRPr lang="da-DK" dirty="0"/>
          </a:p>
        </p:txBody>
      </p:sp>
      <p:pic>
        <p:nvPicPr>
          <p:cNvPr id="12" name="Pladsholder til indhold 11"/>
          <p:cNvPicPr>
            <a:picLocks noGrp="1" noChangeAspect="1"/>
          </p:cNvPicPr>
          <p:nvPr>
            <p:ph sz="quarter" idx="12"/>
          </p:nvPr>
        </p:nvPicPr>
        <p:blipFill>
          <a:blip r:embed="rId2"/>
          <a:stretch>
            <a:fillRect/>
          </a:stretch>
        </p:blipFill>
        <p:spPr>
          <a:xfrm>
            <a:off x="457835" y="3645024"/>
            <a:ext cx="4266650" cy="2160241"/>
          </a:xfrm>
          <a:prstGeom prst="rect">
            <a:avLst/>
          </a:prstGeom>
        </p:spPr>
      </p:pic>
      <p:pic>
        <p:nvPicPr>
          <p:cNvPr id="13" name="Pladsholder til indhold 12"/>
          <p:cNvPicPr>
            <a:picLocks noGrp="1" noChangeAspect="1"/>
          </p:cNvPicPr>
          <p:nvPr>
            <p:ph sz="quarter" idx="13"/>
          </p:nvPr>
        </p:nvPicPr>
        <p:blipFill>
          <a:blip r:embed="rId3"/>
          <a:stretch>
            <a:fillRect/>
          </a:stretch>
        </p:blipFill>
        <p:spPr>
          <a:xfrm>
            <a:off x="4943872" y="1154937"/>
            <a:ext cx="7056784" cy="4650328"/>
          </a:xfrm>
          <a:prstGeom prst="rect">
            <a:avLst/>
          </a:prstGeom>
        </p:spPr>
      </p:pic>
      <p:pic>
        <p:nvPicPr>
          <p:cNvPr id="14" name="Billede 13"/>
          <p:cNvPicPr>
            <a:picLocks noChangeAspect="1"/>
          </p:cNvPicPr>
          <p:nvPr/>
        </p:nvPicPr>
        <p:blipFill>
          <a:blip r:embed="rId4"/>
          <a:stretch>
            <a:fillRect/>
          </a:stretch>
        </p:blipFill>
        <p:spPr>
          <a:xfrm>
            <a:off x="457835" y="1124744"/>
            <a:ext cx="4266650" cy="2376264"/>
          </a:xfrm>
          <a:prstGeom prst="rect">
            <a:avLst/>
          </a:prstGeom>
        </p:spPr>
      </p:pic>
    </p:spTree>
    <p:extLst>
      <p:ext uri="{BB962C8B-B14F-4D97-AF65-F5344CB8AC3E}">
        <p14:creationId xmlns:p14="http://schemas.microsoft.com/office/powerpoint/2010/main" val="403245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381BCFE5-DA7C-0876-0CBA-E01E11C04844}"/>
              </a:ext>
            </a:extLst>
          </p:cNvPr>
          <p:cNvSpPr>
            <a:spLocks noGrp="1"/>
          </p:cNvSpPr>
          <p:nvPr>
            <p:ph type="dt" sz="half" idx="10"/>
          </p:nvPr>
        </p:nvSpPr>
        <p:spPr/>
        <p:txBody>
          <a:bodyPr/>
          <a:lstStyle/>
          <a:p>
            <a:fld id="{C17A4E14-436C-4305-AC12-FD92B453A2E3}" type="datetime1">
              <a:rPr lang="da-DK" smtClean="0"/>
              <a:t>27-11-2024</a:t>
            </a:fld>
            <a:endParaRPr lang="da-DK" dirty="0"/>
          </a:p>
        </p:txBody>
      </p:sp>
      <p:sp>
        <p:nvSpPr>
          <p:cNvPr id="3" name="Pladsholder til sidefod 2">
            <a:extLst>
              <a:ext uri="{FF2B5EF4-FFF2-40B4-BE49-F238E27FC236}">
                <a16:creationId xmlns:a16="http://schemas.microsoft.com/office/drawing/2014/main" id="{3ABAA6EA-00D8-99E2-1E0D-D8E6679D88E4}"/>
              </a:ext>
            </a:extLst>
          </p:cNvPr>
          <p:cNvSpPr>
            <a:spLocks noGrp="1"/>
          </p:cNvSpPr>
          <p:nvPr>
            <p:ph type="ftr" sz="quarter" idx="11"/>
          </p:nvPr>
        </p:nvSpPr>
        <p:spPr/>
        <p:txBody>
          <a:bodyPr/>
          <a:lstStyle/>
          <a:p>
            <a:endParaRPr lang="da-DK" dirty="0"/>
          </a:p>
        </p:txBody>
      </p:sp>
      <p:pic>
        <p:nvPicPr>
          <p:cNvPr id="8" name="Pladsholder til billede 7"/>
          <p:cNvPicPr>
            <a:picLocks noChangeAspect="1"/>
          </p:cNvPicPr>
          <p:nvPr/>
        </p:nvPicPr>
        <p:blipFill>
          <a:blip r:embed="rId2"/>
          <a:srcRect t="7986" b="7986"/>
          <a:stretch>
            <a:fillRect/>
          </a:stretch>
        </p:blipFill>
        <p:spPr>
          <a:xfrm>
            <a:off x="-51147" y="-171400"/>
            <a:ext cx="12219566" cy="6873506"/>
          </a:xfrm>
          <a:prstGeom prst="rect">
            <a:avLst/>
          </a:prstGeom>
        </p:spPr>
      </p:pic>
      <p:sp>
        <p:nvSpPr>
          <p:cNvPr id="4" name="Titel 1">
            <a:extLst>
              <a:ext uri="{FF2B5EF4-FFF2-40B4-BE49-F238E27FC236}">
                <a16:creationId xmlns:a16="http://schemas.microsoft.com/office/drawing/2014/main" id="{E0BA6B21-CFA3-0B7D-2698-D45AF8F62B89}"/>
              </a:ext>
            </a:extLst>
          </p:cNvPr>
          <p:cNvSpPr txBox="1">
            <a:spLocks/>
          </p:cNvSpPr>
          <p:nvPr/>
        </p:nvSpPr>
        <p:spPr>
          <a:xfrm>
            <a:off x="-3553072" y="514561"/>
            <a:ext cx="12192000" cy="984642"/>
          </a:xfrm>
          <a:prstGeom prst="rect">
            <a:avLst/>
          </a:prstGeom>
        </p:spPr>
        <p:txBody>
          <a:bodyPr>
            <a:normAutofit fontScale="97500"/>
          </a:bodyPr>
          <a:lstStyle>
            <a:lvl1pPr algn="l" rtl="0" eaLnBrk="1" fontAlgn="base" hangingPunct="1">
              <a:spcBef>
                <a:spcPct val="0"/>
              </a:spcBef>
              <a:spcAft>
                <a:spcPct val="0"/>
              </a:spcAft>
              <a:defRPr sz="2100">
                <a:solidFill>
                  <a:srgbClr val="080808"/>
                </a:solidFill>
                <a:latin typeface="Neo Sans"/>
                <a:ea typeface="+mj-ea"/>
                <a:cs typeface="Arial" panose="020B0604020202020204" pitchFamily="34" charset="0"/>
              </a:defRPr>
            </a:lvl1pPr>
            <a:lvl2pPr algn="l" rtl="0" eaLnBrk="1" fontAlgn="base" hangingPunct="1">
              <a:spcBef>
                <a:spcPct val="0"/>
              </a:spcBef>
              <a:spcAft>
                <a:spcPct val="0"/>
              </a:spcAft>
              <a:defRPr sz="3200">
                <a:solidFill>
                  <a:schemeClr val="tx2"/>
                </a:solidFill>
                <a:latin typeface="Georgia" pitchFamily="18" charset="0"/>
                <a:cs typeface="Arial" charset="0"/>
              </a:defRPr>
            </a:lvl2pPr>
            <a:lvl3pPr algn="l" rtl="0" eaLnBrk="1" fontAlgn="base" hangingPunct="1">
              <a:spcBef>
                <a:spcPct val="0"/>
              </a:spcBef>
              <a:spcAft>
                <a:spcPct val="0"/>
              </a:spcAft>
              <a:defRPr sz="3200">
                <a:solidFill>
                  <a:schemeClr val="tx2"/>
                </a:solidFill>
                <a:latin typeface="Georgia" pitchFamily="18" charset="0"/>
                <a:cs typeface="Arial" charset="0"/>
              </a:defRPr>
            </a:lvl3pPr>
            <a:lvl4pPr algn="l" rtl="0" eaLnBrk="1" fontAlgn="base" hangingPunct="1">
              <a:spcBef>
                <a:spcPct val="0"/>
              </a:spcBef>
              <a:spcAft>
                <a:spcPct val="0"/>
              </a:spcAft>
              <a:defRPr sz="3200">
                <a:solidFill>
                  <a:schemeClr val="tx2"/>
                </a:solidFill>
                <a:latin typeface="Georgia" pitchFamily="18" charset="0"/>
                <a:cs typeface="Arial" charset="0"/>
              </a:defRPr>
            </a:lvl4pPr>
            <a:lvl5pPr algn="l" rtl="0" eaLnBrk="1" fontAlgn="base" hangingPunct="1">
              <a:spcBef>
                <a:spcPct val="0"/>
              </a:spcBef>
              <a:spcAft>
                <a:spcPct val="0"/>
              </a:spcAft>
              <a:defRPr sz="3200">
                <a:solidFill>
                  <a:schemeClr val="tx2"/>
                </a:solidFill>
                <a:latin typeface="Georgia" pitchFamily="18" charset="0"/>
                <a:cs typeface="Arial" charset="0"/>
              </a:defRPr>
            </a:lvl5pPr>
            <a:lvl6pPr marL="457200" algn="l" rtl="0" eaLnBrk="1" fontAlgn="base" hangingPunct="1">
              <a:spcBef>
                <a:spcPct val="0"/>
              </a:spcBef>
              <a:spcAft>
                <a:spcPct val="0"/>
              </a:spcAft>
              <a:defRPr sz="3200">
                <a:solidFill>
                  <a:schemeClr val="tx2"/>
                </a:solidFill>
                <a:latin typeface="Georgia" pitchFamily="18" charset="0"/>
                <a:cs typeface="Arial" charset="0"/>
              </a:defRPr>
            </a:lvl6pPr>
            <a:lvl7pPr marL="914400" algn="l" rtl="0" eaLnBrk="1" fontAlgn="base" hangingPunct="1">
              <a:spcBef>
                <a:spcPct val="0"/>
              </a:spcBef>
              <a:spcAft>
                <a:spcPct val="0"/>
              </a:spcAft>
              <a:defRPr sz="3200">
                <a:solidFill>
                  <a:schemeClr val="tx2"/>
                </a:solidFill>
                <a:latin typeface="Georgia" pitchFamily="18" charset="0"/>
                <a:cs typeface="Arial" charset="0"/>
              </a:defRPr>
            </a:lvl7pPr>
            <a:lvl8pPr marL="1371600" algn="l" rtl="0" eaLnBrk="1" fontAlgn="base" hangingPunct="1">
              <a:spcBef>
                <a:spcPct val="0"/>
              </a:spcBef>
              <a:spcAft>
                <a:spcPct val="0"/>
              </a:spcAft>
              <a:defRPr sz="3200">
                <a:solidFill>
                  <a:schemeClr val="tx2"/>
                </a:solidFill>
                <a:latin typeface="Georgia" pitchFamily="18" charset="0"/>
                <a:cs typeface="Arial" charset="0"/>
              </a:defRPr>
            </a:lvl8pPr>
            <a:lvl9pPr marL="1828800" algn="l" rtl="0" eaLnBrk="1" fontAlgn="base" hangingPunct="1">
              <a:spcBef>
                <a:spcPct val="0"/>
              </a:spcBef>
              <a:spcAft>
                <a:spcPct val="0"/>
              </a:spcAft>
              <a:defRPr sz="3200">
                <a:solidFill>
                  <a:schemeClr val="tx2"/>
                </a:solidFill>
                <a:latin typeface="Georgia" pitchFamily="18" charset="0"/>
                <a:cs typeface="Arial" charset="0"/>
              </a:defRPr>
            </a:lvl9pPr>
          </a:lstStyle>
          <a:p>
            <a:pPr algn="ctr"/>
            <a:r>
              <a:rPr lang="da-DK" sz="4900" b="1" kern="0" dirty="0">
                <a:solidFill>
                  <a:schemeClr val="bg1"/>
                </a:solidFill>
                <a:latin typeface="Arial Black" panose="020B0A04020102020204" pitchFamily="34" charset="0"/>
              </a:rPr>
              <a:t>Tak for ordet!</a:t>
            </a:r>
            <a:endParaRPr lang="da-DK" kern="0" dirty="0">
              <a:solidFill>
                <a:schemeClr val="bg1"/>
              </a:solidFill>
              <a:latin typeface="Arial Black" panose="020B0A04020102020204" pitchFamily="34" charset="0"/>
            </a:endParaRPr>
          </a:p>
        </p:txBody>
      </p:sp>
      <p:pic>
        <p:nvPicPr>
          <p:cNvPr id="10" name="Billede 9" descr="Et billede, der indeholder tøj, menneske, jakkesæt, person&#10;&#10;Automatisk genereret beskrivelse">
            <a:extLst>
              <a:ext uri="{FF2B5EF4-FFF2-40B4-BE49-F238E27FC236}">
                <a16:creationId xmlns:a16="http://schemas.microsoft.com/office/drawing/2014/main" id="{EDEF8B24-EFC8-DAF8-B468-40DBDC916E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8158" y="-1"/>
            <a:ext cx="4193842" cy="6702107"/>
          </a:xfrm>
          <a:prstGeom prst="rect">
            <a:avLst/>
          </a:prstGeom>
        </p:spPr>
      </p:pic>
      <p:pic>
        <p:nvPicPr>
          <p:cNvPr id="11" name="Billede 10">
            <a:extLst>
              <a:ext uri="{FF2B5EF4-FFF2-40B4-BE49-F238E27FC236}">
                <a16:creationId xmlns:a16="http://schemas.microsoft.com/office/drawing/2014/main" id="{F827D942-2700-0490-6FB8-CAB71970A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2304" y="4869160"/>
            <a:ext cx="3131857" cy="1641243"/>
          </a:xfrm>
          <a:prstGeom prst="rect">
            <a:avLst/>
          </a:prstGeom>
        </p:spPr>
      </p:pic>
    </p:spTree>
    <p:extLst>
      <p:ext uri="{BB962C8B-B14F-4D97-AF65-F5344CB8AC3E}">
        <p14:creationId xmlns:p14="http://schemas.microsoft.com/office/powerpoint/2010/main" val="1520681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570F5-52D5-4735-9345-C7FE785849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92831B-AE86-0F8F-E057-B272E7A6E45F}"/>
              </a:ext>
            </a:extLst>
          </p:cNvPr>
          <p:cNvSpPr>
            <a:spLocks noGrp="1"/>
          </p:cNvSpPr>
          <p:nvPr>
            <p:ph type="ctrTitle"/>
          </p:nvPr>
        </p:nvSpPr>
        <p:spPr>
          <a:xfrm>
            <a:off x="1940113" y="770415"/>
            <a:ext cx="9615678" cy="2386800"/>
          </a:xfrm>
        </p:spPr>
        <p:txBody>
          <a:bodyPr/>
          <a:lstStyle/>
          <a:p>
            <a:br>
              <a:rPr lang="da-DK" sz="3600" dirty="0"/>
            </a:br>
            <a:r>
              <a:rPr lang="da-DK" sz="11500" dirty="0"/>
              <a:t>Workshop</a:t>
            </a:r>
            <a:endParaRPr lang="da-DK" sz="2800" dirty="0"/>
          </a:p>
        </p:txBody>
      </p:sp>
      <p:sp>
        <p:nvSpPr>
          <p:cNvPr id="6" name="Footer Placeholder 5">
            <a:extLst>
              <a:ext uri="{FF2B5EF4-FFF2-40B4-BE49-F238E27FC236}">
                <a16:creationId xmlns:a16="http://schemas.microsoft.com/office/drawing/2014/main" id="{6E35085C-C3A7-B84C-3B1A-E81B253EB5D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00" b="0" i="0" u="none" strike="noStrike" kern="1200" cap="none" spc="0" normalizeH="0" baseline="0" noProof="0" dirty="0">
              <a:ln>
                <a:noFill/>
              </a:ln>
              <a:no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B9C329A3-6721-133C-7A08-D40E392EFE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DCB755-595C-4BEA-9015-880A855A0895}" type="slidenum">
              <a:rPr kumimoji="0" lang="da-DK" sz="100" b="0" i="0" u="none" strike="noStrike" kern="1200" cap="none" spc="0" normalizeH="0" baseline="0" noProof="0" smtClean="0">
                <a:ln>
                  <a:noFill/>
                </a:ln>
                <a:no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2" name="Title 3">
            <a:extLst>
              <a:ext uri="{FF2B5EF4-FFF2-40B4-BE49-F238E27FC236}">
                <a16:creationId xmlns:a16="http://schemas.microsoft.com/office/drawing/2014/main" id="{8DD1B382-C8AA-E080-FBD9-7C536E9FF55A}"/>
              </a:ext>
            </a:extLst>
          </p:cNvPr>
          <p:cNvSpPr txBox="1">
            <a:spLocks/>
          </p:cNvSpPr>
          <p:nvPr/>
        </p:nvSpPr>
        <p:spPr>
          <a:xfrm>
            <a:off x="1940113" y="3017085"/>
            <a:ext cx="9615678" cy="23868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4800" b="1" i="0" u="none" strike="noStrike" kern="1200" cap="none" spc="0" normalizeH="0" baseline="0" noProof="0" dirty="0">
                <a:ln>
                  <a:noFill/>
                </a:ln>
                <a:solidFill>
                  <a:prstClr val="white"/>
                </a:solidFill>
                <a:effectLst/>
                <a:uLnTx/>
                <a:uFillTx/>
                <a:latin typeface="Century Gothic"/>
                <a:ea typeface="+mj-ea"/>
                <a:cs typeface="+mj-cs"/>
              </a:rPr>
              <a:t>Inddragelse borgere i klimaudfordringer og grøn omstilling i Nordfyns Kommune</a:t>
            </a:r>
            <a:endParaRPr kumimoji="0" lang="da-DK" sz="3200" b="1" i="0" u="none" strike="noStrike" kern="1200" cap="none" spc="0" normalizeH="0" baseline="0" noProof="0" dirty="0">
              <a:ln>
                <a:noFill/>
              </a:ln>
              <a:solidFill>
                <a:prstClr val="white"/>
              </a:solidFill>
              <a:effectLst/>
              <a:uLnTx/>
              <a:uFillTx/>
              <a:latin typeface="Century Gothic"/>
              <a:ea typeface="+mj-ea"/>
              <a:cs typeface="+mj-cs"/>
            </a:endParaRPr>
          </a:p>
        </p:txBody>
      </p:sp>
    </p:spTree>
    <p:extLst>
      <p:ext uri="{BB962C8B-B14F-4D97-AF65-F5344CB8AC3E}">
        <p14:creationId xmlns:p14="http://schemas.microsoft.com/office/powerpoint/2010/main" val="2596272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F2B81-A018-CC77-A889-2B3A48446FCD}"/>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A79A28A7-9088-FD1A-F5C7-4BE0D26AB90C}"/>
              </a:ext>
            </a:extLst>
          </p:cNvPr>
          <p:cNvSpPr>
            <a:spLocks noGrp="1"/>
          </p:cNvSpPr>
          <p:nvPr>
            <p:ph type="sldNum" sz="quarter" idx="12"/>
          </p:nvPr>
        </p:nvSpPr>
        <p:spPr/>
        <p:txBody>
          <a:bodyPr/>
          <a:lstStyle/>
          <a:p>
            <a:fld id="{51DCB755-595C-4BEA-9015-880A855A0895}" type="slidenum">
              <a:rPr lang="da-DK" smtClean="0"/>
              <a:pPr/>
              <a:t>28</a:t>
            </a:fld>
            <a:endParaRPr lang="da-DK" dirty="0"/>
          </a:p>
        </p:txBody>
      </p:sp>
      <p:sp>
        <p:nvSpPr>
          <p:cNvPr id="5" name="Pladsholder til tekst 4">
            <a:extLst>
              <a:ext uri="{FF2B5EF4-FFF2-40B4-BE49-F238E27FC236}">
                <a16:creationId xmlns:a16="http://schemas.microsoft.com/office/drawing/2014/main" id="{09503615-AE68-8E58-9CA2-B48BB2920733}"/>
              </a:ext>
            </a:extLst>
          </p:cNvPr>
          <p:cNvSpPr>
            <a:spLocks noGrp="1"/>
          </p:cNvSpPr>
          <p:nvPr>
            <p:ph type="body" sz="quarter" idx="13"/>
          </p:nvPr>
        </p:nvSpPr>
        <p:spPr>
          <a:xfrm>
            <a:off x="526994" y="488627"/>
            <a:ext cx="11114088" cy="5825225"/>
          </a:xfrm>
        </p:spPr>
        <p:txBody>
          <a:bodyPr/>
          <a:lstStyle/>
          <a:p>
            <a:pPr>
              <a:lnSpc>
                <a:spcPts val="1300"/>
              </a:lnSpc>
              <a:spcAft>
                <a:spcPts val="1000"/>
              </a:spcAft>
              <a:buNone/>
            </a:pPr>
            <a:endParaRPr lang="da-DK" sz="1800" b="1"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300"/>
              </a:lnSpc>
              <a:spcAft>
                <a:spcPts val="1000"/>
              </a:spcAft>
              <a:buNone/>
            </a:pPr>
            <a:r>
              <a:rPr lang="da-DK" sz="1800" b="1" dirty="0">
                <a:effectLst/>
                <a:latin typeface="Arial" panose="020B0604020202020204" pitchFamily="34" charset="0"/>
                <a:ea typeface="Calibri" panose="020F0502020204030204" pitchFamily="34" charset="0"/>
                <a:cs typeface="Times New Roman" panose="02020603050405020304" pitchFamily="18" charset="0"/>
              </a:rPr>
              <a:t>Balancen mellem lokal inddragelse og nationale mål</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sikrer vi, at lokale interesser og bekymringer bliver hørt og respekteret, når de nationale mål for</a:t>
            </a:r>
          </a:p>
          <a:p>
            <a:pPr>
              <a:lnSpc>
                <a:spcPts val="1300"/>
              </a:lnSpc>
              <a:spcAft>
                <a:spcPts val="1000"/>
              </a:spcAft>
              <a:buNone/>
            </a:pPr>
            <a:r>
              <a:rPr lang="da-DK" sz="1800" dirty="0">
                <a:latin typeface="Arial" panose="020B0604020202020204" pitchFamily="34" charset="0"/>
                <a:ea typeface="Calibri" panose="020F0502020204030204" pitchFamily="34" charset="0"/>
                <a:cs typeface="Times New Roman" panose="02020603050405020304" pitchFamily="18" charset="0"/>
              </a:rPr>
              <a:t>     </a:t>
            </a:r>
            <a:r>
              <a:rPr lang="da-DK" sz="1800" dirty="0">
                <a:effectLst/>
                <a:latin typeface="Arial" panose="020B0604020202020204" pitchFamily="34" charset="0"/>
                <a:ea typeface="Calibri" panose="020F0502020204030204" pitchFamily="34" charset="0"/>
                <a:cs typeface="Times New Roman" panose="02020603050405020304" pitchFamily="18" charset="0"/>
              </a:rPr>
              <a:t>klima, biodiversitet og vandmiljø skal opfyldes? </a:t>
            </a:r>
          </a:p>
          <a:p>
            <a:pPr>
              <a:lnSpc>
                <a:spcPts val="1300"/>
              </a:lnSpc>
              <a:spcAft>
                <a:spcPts val="1000"/>
              </a:spcAft>
              <a:buNone/>
            </a:pP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Skal lokale behov prioriteres over nationale krav, og hvordan håndterer vi situationer, hvor de to er</a:t>
            </a:r>
          </a:p>
          <a:p>
            <a:pPr>
              <a:lnSpc>
                <a:spcPts val="1300"/>
              </a:lnSpc>
              <a:spcAft>
                <a:spcPts val="1000"/>
              </a:spcAft>
              <a:buNone/>
            </a:pPr>
            <a:r>
              <a:rPr lang="da-DK" sz="1800" dirty="0">
                <a:latin typeface="Arial" panose="020B0604020202020204" pitchFamily="34" charset="0"/>
                <a:ea typeface="Calibri" panose="020F0502020204030204" pitchFamily="34" charset="0"/>
                <a:cs typeface="Times New Roman" panose="02020603050405020304" pitchFamily="18" charset="0"/>
              </a:rPr>
              <a:t>     </a:t>
            </a:r>
            <a:r>
              <a:rPr lang="da-DK" sz="1800" dirty="0">
                <a:effectLst/>
                <a:latin typeface="Arial" panose="020B0604020202020204" pitchFamily="34" charset="0"/>
                <a:ea typeface="Calibri" panose="020F0502020204030204" pitchFamily="34" charset="0"/>
                <a:cs typeface="Times New Roman" panose="02020603050405020304" pitchFamily="18" charset="0"/>
              </a:rPr>
              <a:t>konflikt?</a:t>
            </a:r>
          </a:p>
          <a:p>
            <a:pPr>
              <a:lnSpc>
                <a:spcPts val="1300"/>
              </a:lnSpc>
              <a:spcAft>
                <a:spcPts val="1000"/>
              </a:spcAft>
              <a:buNone/>
            </a:pP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Hvad ønsker Klimarådet at der prioriteres?</a:t>
            </a:r>
          </a:p>
          <a:p>
            <a:pPr>
              <a:lnSpc>
                <a:spcPts val="1300"/>
              </a:lnSpc>
              <a:spcAft>
                <a:spcPts val="10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a:lnSpc>
                <a:spcPts val="13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Borgerinddragelse i komplekse beslutningsprocesser</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3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kan vi sikre, at borgerne bliver aktivt inddraget i beslutninger om store og komplekse projekter</a:t>
            </a:r>
          </a:p>
          <a:p>
            <a:pPr>
              <a:lnSpc>
                <a:spcPts val="1300"/>
              </a:lnSpc>
              <a:spcAft>
                <a:spcPts val="1000"/>
              </a:spcAft>
              <a:buNone/>
            </a:pPr>
            <a:r>
              <a:rPr lang="da-DK" sz="1800" dirty="0">
                <a:latin typeface="Arial" panose="020B0604020202020204" pitchFamily="34" charset="0"/>
                <a:ea typeface="Calibri" panose="020F0502020204030204" pitchFamily="34" charset="0"/>
                <a:cs typeface="Times New Roman" panose="02020603050405020304" pitchFamily="18" charset="0"/>
              </a:rPr>
              <a:t>    </a:t>
            </a:r>
            <a:r>
              <a:rPr lang="da-DK" sz="1800" dirty="0">
                <a:effectLst/>
                <a:latin typeface="Arial" panose="020B0604020202020204" pitchFamily="34" charset="0"/>
                <a:ea typeface="Calibri" panose="020F0502020204030204" pitchFamily="34" charset="0"/>
                <a:cs typeface="Times New Roman" panose="02020603050405020304" pitchFamily="18" charset="0"/>
              </a:rPr>
              <a:t> som grundvandsbeskyttelse og vedvarende energi? </a:t>
            </a:r>
          </a:p>
          <a:p>
            <a:pPr>
              <a:lnSpc>
                <a:spcPts val="1300"/>
              </a:lnSpc>
              <a:spcAft>
                <a:spcPts val="1000"/>
              </a:spcAft>
              <a:buNone/>
            </a:pP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håndterer vi udfordringen med at formidle komplekse emner, så borgerne føler sig hørt og har </a:t>
            </a:r>
          </a:p>
          <a:p>
            <a:pPr>
              <a:lnSpc>
                <a:spcPts val="1300"/>
              </a:lnSpc>
              <a:spcAft>
                <a:spcPts val="1000"/>
              </a:spcAft>
              <a:buNone/>
            </a:pPr>
            <a:r>
              <a:rPr lang="da-DK" sz="1800" dirty="0">
                <a:effectLst/>
                <a:latin typeface="Arial" panose="020B0604020202020204" pitchFamily="34" charset="0"/>
                <a:ea typeface="Calibri" panose="020F0502020204030204" pitchFamily="34" charset="0"/>
                <a:cs typeface="Times New Roman" panose="02020603050405020304" pitchFamily="18" charset="0"/>
              </a:rPr>
              <a:t>     mulighed for at påvirke beslutningerne, selv når de tekniske aspekter er svære at forstå? </a:t>
            </a:r>
          </a:p>
          <a:p>
            <a:pPr>
              <a:lnSpc>
                <a:spcPts val="1300"/>
              </a:lnSpc>
              <a:spcAft>
                <a:spcPts val="1000"/>
              </a:spcAft>
              <a:buNone/>
            </a:pP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Hvad stiller vi op med misinformation og misforståelser, der påvirker den grønne omstilling?</a:t>
            </a:r>
          </a:p>
          <a:p>
            <a:pPr>
              <a:lnSpc>
                <a:spcPts val="11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1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3CA4DC73-529E-B1FC-92A8-2436601542D5}"/>
              </a:ext>
            </a:extLst>
          </p:cNvPr>
          <p:cNvPicPr>
            <a:picLocks noChangeAspect="1"/>
          </p:cNvPicPr>
          <p:nvPr/>
        </p:nvPicPr>
        <p:blipFill>
          <a:blip r:embed="rId3"/>
          <a:stretch>
            <a:fillRect/>
          </a:stretch>
        </p:blipFill>
        <p:spPr>
          <a:xfrm>
            <a:off x="10761602" y="544148"/>
            <a:ext cx="891598" cy="571852"/>
          </a:xfrm>
          <a:prstGeom prst="rect">
            <a:avLst/>
          </a:prstGeom>
        </p:spPr>
      </p:pic>
    </p:spTree>
    <p:extLst>
      <p:ext uri="{BB962C8B-B14F-4D97-AF65-F5344CB8AC3E}">
        <p14:creationId xmlns:p14="http://schemas.microsoft.com/office/powerpoint/2010/main" val="2088854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04FB7-39C4-49BE-9B3F-A2AD913B928B}"/>
              </a:ext>
            </a:extLst>
          </p:cNvPr>
          <p:cNvSpPr>
            <a:spLocks noGrp="1"/>
          </p:cNvSpPr>
          <p:nvPr>
            <p:ph type="ctrTitle"/>
          </p:nvPr>
        </p:nvSpPr>
        <p:spPr>
          <a:xfrm>
            <a:off x="539999" y="1123200"/>
            <a:ext cx="9615678" cy="2386800"/>
          </a:xfrm>
        </p:spPr>
        <p:txBody>
          <a:bodyPr/>
          <a:lstStyle/>
          <a:p>
            <a:br>
              <a:rPr lang="da-DK" sz="5400" dirty="0"/>
            </a:br>
            <a:r>
              <a:rPr lang="da-DK" sz="5400" dirty="0"/>
              <a:t>Kaffe med lækkerier</a:t>
            </a:r>
            <a:endParaRPr lang="da-DK" sz="3600" dirty="0"/>
          </a:p>
        </p:txBody>
      </p:sp>
      <p:sp>
        <p:nvSpPr>
          <p:cNvPr id="6" name="Footer Placeholder 5">
            <a:extLst>
              <a:ext uri="{FF2B5EF4-FFF2-40B4-BE49-F238E27FC236}">
                <a16:creationId xmlns:a16="http://schemas.microsoft.com/office/drawing/2014/main" id="{00276C6A-4208-4DC3-A9E5-C35FC2979C1A}"/>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974DA4CF-209B-4296-8F4D-6600FD8E7CBA}"/>
              </a:ext>
            </a:extLst>
          </p:cNvPr>
          <p:cNvSpPr>
            <a:spLocks noGrp="1"/>
          </p:cNvSpPr>
          <p:nvPr>
            <p:ph type="sldNum" sz="quarter" idx="12"/>
          </p:nvPr>
        </p:nvSpPr>
        <p:spPr/>
        <p:txBody>
          <a:bodyPr/>
          <a:lstStyle/>
          <a:p>
            <a:fld id="{51DCB755-595C-4BEA-9015-880A855A0895}" type="slidenum">
              <a:rPr lang="da-DK" smtClean="0"/>
              <a:t>29</a:t>
            </a:fld>
            <a:endParaRPr lang="da-DK" dirty="0"/>
          </a:p>
        </p:txBody>
      </p:sp>
    </p:spTree>
    <p:extLst>
      <p:ext uri="{BB962C8B-B14F-4D97-AF65-F5344CB8AC3E}">
        <p14:creationId xmlns:p14="http://schemas.microsoft.com/office/powerpoint/2010/main" val="412354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2"/>
          </p:nvPr>
        </p:nvSpPr>
        <p:spPr/>
        <p:txBody>
          <a:bodyPr/>
          <a:lstStyle/>
          <a:p>
            <a:fld id="{51DCB755-595C-4BEA-9015-880A855A0895}" type="slidenum">
              <a:rPr lang="da-DK" smtClean="0"/>
              <a:pPr/>
              <a:t>3</a:t>
            </a:fld>
            <a:endParaRPr lang="da-DK" dirty="0"/>
          </a:p>
        </p:txBody>
      </p:sp>
      <p:sp>
        <p:nvSpPr>
          <p:cNvPr id="4" name="Titel 3"/>
          <p:cNvSpPr>
            <a:spLocks noGrp="1"/>
          </p:cNvSpPr>
          <p:nvPr>
            <p:ph type="title"/>
          </p:nvPr>
        </p:nvSpPr>
        <p:spPr>
          <a:xfrm>
            <a:off x="540000" y="540000"/>
            <a:ext cx="11113200" cy="403450"/>
          </a:xfrm>
        </p:spPr>
        <p:txBody>
          <a:bodyPr/>
          <a:lstStyle/>
          <a:p>
            <a:r>
              <a:rPr lang="da-DK" dirty="0"/>
              <a:t>Program</a:t>
            </a:r>
          </a:p>
        </p:txBody>
      </p:sp>
      <p:sp>
        <p:nvSpPr>
          <p:cNvPr id="5" name="Pladsholder til tekst 4"/>
          <p:cNvSpPr>
            <a:spLocks noGrp="1"/>
          </p:cNvSpPr>
          <p:nvPr>
            <p:ph type="body" sz="quarter" idx="13"/>
          </p:nvPr>
        </p:nvSpPr>
        <p:spPr>
          <a:xfrm>
            <a:off x="530168" y="1202275"/>
            <a:ext cx="11114088" cy="4785570"/>
          </a:xfrm>
        </p:spPr>
        <p:txBody>
          <a:bodyPr/>
          <a:lstStyle/>
          <a:p>
            <a:pPr>
              <a:lnSpc>
                <a:spcPct val="100000"/>
              </a:lnSpc>
              <a:spcAft>
                <a:spcPts val="0"/>
              </a:spcAft>
            </a:pPr>
            <a:r>
              <a:rPr lang="da-DK" sz="1200" b="1" dirty="0"/>
              <a:t>13.00	Frokost</a:t>
            </a:r>
          </a:p>
          <a:p>
            <a:pPr>
              <a:lnSpc>
                <a:spcPct val="100000"/>
              </a:lnSpc>
              <a:spcAft>
                <a:spcPts val="0"/>
              </a:spcAft>
            </a:pPr>
            <a:endParaRPr lang="da-DK" sz="1200" b="1" dirty="0"/>
          </a:p>
          <a:p>
            <a:pPr>
              <a:lnSpc>
                <a:spcPct val="100000"/>
              </a:lnSpc>
              <a:spcAft>
                <a:spcPts val="0"/>
              </a:spcAft>
            </a:pPr>
            <a:r>
              <a:rPr lang="da-DK" sz="1200" b="1" dirty="0"/>
              <a:t>13.30	Velkomst v/ Formand for Teknik- og Miljøudvalget Anders Thingholm </a:t>
            </a:r>
          </a:p>
          <a:p>
            <a:pPr>
              <a:lnSpc>
                <a:spcPct val="100000"/>
              </a:lnSpc>
              <a:spcAft>
                <a:spcPts val="0"/>
              </a:spcAft>
            </a:pPr>
            <a:endParaRPr lang="da-DK" sz="1200" b="1" dirty="0"/>
          </a:p>
          <a:p>
            <a:pPr>
              <a:lnSpc>
                <a:spcPct val="100000"/>
              </a:lnSpc>
              <a:spcAft>
                <a:spcPts val="0"/>
              </a:spcAft>
              <a:buNone/>
            </a:pPr>
            <a:r>
              <a:rPr lang="da-DK" sz="1200" b="1" dirty="0"/>
              <a:t>13:35	Assens-modellen og borgerinddragelse ved Jannik Seslef, Projektleder i Miljø og Natur, Assens Kommune </a:t>
            </a:r>
          </a:p>
          <a:p>
            <a:pPr>
              <a:lnSpc>
                <a:spcPct val="100000"/>
              </a:lnSpc>
              <a:spcAft>
                <a:spcPts val="0"/>
              </a:spcAft>
              <a:buNone/>
            </a:pPr>
            <a:endParaRPr lang="da-DK" sz="1200" b="1" dirty="0"/>
          </a:p>
          <a:p>
            <a:pPr>
              <a:lnSpc>
                <a:spcPct val="100000"/>
              </a:lnSpc>
              <a:spcAft>
                <a:spcPts val="0"/>
              </a:spcAft>
            </a:pPr>
            <a:r>
              <a:rPr lang="da-DK" sz="1200" b="1" dirty="0"/>
              <a:t>14.15	Workshop - Borgerrettet inddragelse - dilemma spørgsmål på bordene</a:t>
            </a:r>
          </a:p>
          <a:p>
            <a:pPr>
              <a:lnSpc>
                <a:spcPct val="100000"/>
              </a:lnSpc>
              <a:spcAft>
                <a:spcPts val="0"/>
              </a:spcAft>
            </a:pPr>
            <a:endParaRPr lang="da-DK" sz="1200" b="1" dirty="0"/>
          </a:p>
          <a:p>
            <a:pPr>
              <a:lnSpc>
                <a:spcPct val="100000"/>
              </a:lnSpc>
              <a:spcAft>
                <a:spcPts val="0"/>
              </a:spcAft>
            </a:pPr>
            <a:r>
              <a:rPr lang="da-DK" sz="1200" b="1" dirty="0"/>
              <a:t>14.45	Opsamling fra gruppernes dialog og input</a:t>
            </a:r>
          </a:p>
          <a:p>
            <a:pPr>
              <a:lnSpc>
                <a:spcPct val="100000"/>
              </a:lnSpc>
              <a:spcAft>
                <a:spcPts val="0"/>
              </a:spcAft>
            </a:pPr>
            <a:r>
              <a:rPr lang="da-DK" sz="1200" b="1" dirty="0"/>
              <a:t>			</a:t>
            </a:r>
          </a:p>
          <a:p>
            <a:pPr lvl="6">
              <a:lnSpc>
                <a:spcPct val="100000"/>
              </a:lnSpc>
              <a:spcAft>
                <a:spcPts val="0"/>
              </a:spcAft>
            </a:pPr>
            <a:r>
              <a:rPr lang="da-DK" sz="1200" b="1" dirty="0"/>
              <a:t>15.00	Kaffe</a:t>
            </a:r>
          </a:p>
          <a:p>
            <a:pPr lvl="6">
              <a:lnSpc>
                <a:spcPct val="100000"/>
              </a:lnSpc>
              <a:spcAft>
                <a:spcPts val="0"/>
              </a:spcAft>
            </a:pPr>
            <a:endParaRPr lang="da-DK" sz="1200" b="1" dirty="0"/>
          </a:p>
          <a:p>
            <a:pPr lvl="6">
              <a:lnSpc>
                <a:spcPct val="100000"/>
              </a:lnSpc>
              <a:spcAft>
                <a:spcPts val="0"/>
              </a:spcAft>
            </a:pPr>
            <a:r>
              <a:rPr lang="da-DK" sz="1200" b="1" dirty="0"/>
              <a:t>15:15	Grøn Omstilling i landbruget v. næstformand i L&amp;F </a:t>
            </a:r>
            <a:r>
              <a:rPr lang="da-DK" sz="1200" b="1" dirty="0" err="1"/>
              <a:t>Centrovice</a:t>
            </a:r>
            <a:endParaRPr lang="da-DK" sz="1200" b="1" dirty="0"/>
          </a:p>
          <a:p>
            <a:pPr lvl="6">
              <a:lnSpc>
                <a:spcPct val="100000"/>
              </a:lnSpc>
              <a:spcAft>
                <a:spcPts val="0"/>
              </a:spcAft>
            </a:pPr>
            <a:endParaRPr lang="da-DK" sz="1200" b="1" dirty="0"/>
          </a:p>
          <a:p>
            <a:pPr lvl="6">
              <a:lnSpc>
                <a:spcPct val="100000"/>
              </a:lnSpc>
              <a:spcAft>
                <a:spcPts val="0"/>
              </a:spcAft>
            </a:pPr>
            <a:r>
              <a:rPr lang="da-DK" sz="1200" b="1" dirty="0"/>
              <a:t>15:25	Workshop i grupper – Erhvervs- &amp; Landbrugs inddragelse - dilemma spørgsmål på bordene</a:t>
            </a:r>
          </a:p>
          <a:p>
            <a:pPr lvl="6">
              <a:lnSpc>
                <a:spcPct val="100000"/>
              </a:lnSpc>
              <a:spcAft>
                <a:spcPts val="0"/>
              </a:spcAft>
            </a:pPr>
            <a:endParaRPr lang="da-DK" sz="1200" b="1" dirty="0"/>
          </a:p>
          <a:p>
            <a:pPr lvl="6">
              <a:lnSpc>
                <a:spcPct val="100000"/>
              </a:lnSpc>
              <a:spcAft>
                <a:spcPts val="0"/>
              </a:spcAft>
              <a:buNone/>
            </a:pPr>
            <a:r>
              <a:rPr lang="da-DK" sz="1200" b="1" dirty="0"/>
              <a:t>15.45	Opsamling fra gruppernes dialog og input</a:t>
            </a:r>
          </a:p>
          <a:p>
            <a:pPr lvl="6">
              <a:lnSpc>
                <a:spcPct val="100000"/>
              </a:lnSpc>
              <a:spcAft>
                <a:spcPts val="0"/>
              </a:spcAft>
              <a:buNone/>
            </a:pPr>
            <a:endParaRPr lang="da-DK" sz="1200" b="1" dirty="0"/>
          </a:p>
          <a:p>
            <a:pPr lvl="6">
              <a:lnSpc>
                <a:spcPct val="100000"/>
              </a:lnSpc>
              <a:spcAft>
                <a:spcPts val="0"/>
              </a:spcAft>
              <a:buNone/>
            </a:pPr>
            <a:r>
              <a:rPr lang="da-DK" sz="1200" b="1" dirty="0"/>
              <a:t>15.55 	Opsamling på dagen. Hvilke temaer kunne Klimarådet ønske sig næste gang? v/ Anders Thingholm</a:t>
            </a:r>
          </a:p>
          <a:p>
            <a:pPr lvl="6">
              <a:lnSpc>
                <a:spcPct val="100000"/>
              </a:lnSpc>
              <a:spcAft>
                <a:spcPts val="0"/>
              </a:spcAft>
            </a:pPr>
            <a:endParaRPr lang="da-DK" sz="1200" b="1" dirty="0"/>
          </a:p>
          <a:p>
            <a:pPr lvl="6">
              <a:lnSpc>
                <a:spcPct val="100000"/>
              </a:lnSpc>
              <a:spcAft>
                <a:spcPts val="0"/>
              </a:spcAft>
            </a:pPr>
            <a:r>
              <a:rPr lang="da-DK" sz="1200" b="1" dirty="0"/>
              <a:t>16:00	Tak for i dag</a:t>
            </a:r>
          </a:p>
        </p:txBody>
      </p:sp>
      <p:pic>
        <p:nvPicPr>
          <p:cNvPr id="7" name="Billede 6"/>
          <p:cNvPicPr>
            <a:picLocks noChangeAspect="1"/>
          </p:cNvPicPr>
          <p:nvPr/>
        </p:nvPicPr>
        <p:blipFill>
          <a:blip r:embed="rId3"/>
          <a:stretch>
            <a:fillRect/>
          </a:stretch>
        </p:blipFill>
        <p:spPr>
          <a:xfrm>
            <a:off x="10761602" y="544148"/>
            <a:ext cx="891598" cy="571852"/>
          </a:xfrm>
          <a:prstGeom prst="rect">
            <a:avLst/>
          </a:prstGeom>
        </p:spPr>
      </p:pic>
    </p:spTree>
    <p:extLst>
      <p:ext uri="{BB962C8B-B14F-4D97-AF65-F5344CB8AC3E}">
        <p14:creationId xmlns:p14="http://schemas.microsoft.com/office/powerpoint/2010/main" val="827200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da-DK" dirty="0"/>
              <a:t>Velkommen til </a:t>
            </a:r>
            <a:br>
              <a:rPr lang="da-DK" dirty="0"/>
            </a:br>
            <a:r>
              <a:rPr lang="da-DK" dirty="0"/>
              <a:t>Generalforsamling 2020</a:t>
            </a:r>
          </a:p>
        </p:txBody>
      </p:sp>
      <p:sp>
        <p:nvSpPr>
          <p:cNvPr id="3" name="Undertitel 2"/>
          <p:cNvSpPr>
            <a:spLocks noGrp="1"/>
          </p:cNvSpPr>
          <p:nvPr>
            <p:ph type="subTitle" idx="1"/>
          </p:nvPr>
        </p:nvSpPr>
        <p:spPr/>
        <p:txBody>
          <a:bodyPr/>
          <a:lstStyle/>
          <a:p>
            <a:endParaRPr lang="da-DK" dirty="0"/>
          </a:p>
        </p:txBody>
      </p:sp>
      <p:pic>
        <p:nvPicPr>
          <p:cNvPr id="5" name="Billede 4">
            <a:extLst>
              <a:ext uri="{FF2B5EF4-FFF2-40B4-BE49-F238E27FC236}">
                <a16:creationId xmlns:a16="http://schemas.microsoft.com/office/drawing/2014/main" id="{55923621-5632-4012-9F1A-23C5DA0369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333"/>
          <a:stretch/>
        </p:blipFill>
        <p:spPr>
          <a:xfrm>
            <a:off x="0" y="0"/>
            <a:ext cx="12192000" cy="5257800"/>
          </a:xfrm>
          <a:prstGeom prst="rect">
            <a:avLst/>
          </a:prstGeom>
        </p:spPr>
      </p:pic>
      <p:pic>
        <p:nvPicPr>
          <p:cNvPr id="8" name="Billede 7" descr="Et billede, der indeholder tekst&#10;&#10;Automatisk genereret beskrivelse">
            <a:extLst>
              <a:ext uri="{FF2B5EF4-FFF2-40B4-BE49-F238E27FC236}">
                <a16:creationId xmlns:a16="http://schemas.microsoft.com/office/drawing/2014/main" id="{C88070C0-C54C-44CF-B431-C9863B024F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56411" y="5450637"/>
            <a:ext cx="7031578" cy="1332000"/>
          </a:xfrm>
          <a:prstGeom prst="rect">
            <a:avLst/>
          </a:prstGeom>
        </p:spPr>
      </p:pic>
      <p:sp>
        <p:nvSpPr>
          <p:cNvPr id="4" name="Tekstfelt 3">
            <a:extLst>
              <a:ext uri="{FF2B5EF4-FFF2-40B4-BE49-F238E27FC236}">
                <a16:creationId xmlns:a16="http://schemas.microsoft.com/office/drawing/2014/main" id="{99531D22-C49A-0EAA-59AA-6A93ADAACA20}"/>
              </a:ext>
            </a:extLst>
          </p:cNvPr>
          <p:cNvSpPr txBox="1"/>
          <p:nvPr/>
        </p:nvSpPr>
        <p:spPr>
          <a:xfrm>
            <a:off x="2001644" y="1218781"/>
            <a:ext cx="8341112" cy="2246769"/>
          </a:xfrm>
          <a:prstGeom prst="rect">
            <a:avLst/>
          </a:prstGeom>
          <a:noFill/>
        </p:spPr>
        <p:txBody>
          <a:bodyPr wrap="square" rtlCol="0">
            <a:spAutoFit/>
          </a:bodyPr>
          <a:lstStyle/>
          <a:p>
            <a:pPr algn="ctr"/>
            <a:r>
              <a:rPr lang="da-DK" sz="3600" b="1" dirty="0">
                <a:solidFill>
                  <a:schemeClr val="bg1"/>
                </a:solidFill>
              </a:rPr>
              <a:t>Oplæg om Grøn Omstilling i landbruget</a:t>
            </a:r>
          </a:p>
          <a:p>
            <a:pPr algn="ctr"/>
            <a:endParaRPr lang="da-DK" sz="2800" b="1" dirty="0">
              <a:solidFill>
                <a:schemeClr val="bg1"/>
              </a:solidFill>
            </a:endParaRPr>
          </a:p>
          <a:p>
            <a:pPr algn="ctr"/>
            <a:endParaRPr lang="da-DK" sz="2800" b="1" dirty="0">
              <a:solidFill>
                <a:schemeClr val="bg1"/>
              </a:solidFill>
            </a:endParaRPr>
          </a:p>
          <a:p>
            <a:pPr algn="ctr"/>
            <a:r>
              <a:rPr lang="da-DK" sz="2400" b="1" dirty="0">
                <a:solidFill>
                  <a:schemeClr val="bg1"/>
                </a:solidFill>
              </a:rPr>
              <a:t>Lars Iversen, næstformand i L&amp;F Centrovice</a:t>
            </a:r>
          </a:p>
          <a:p>
            <a:pPr algn="ctr"/>
            <a:r>
              <a:rPr lang="da-DK" sz="2400" b="1" dirty="0">
                <a:solidFill>
                  <a:schemeClr val="bg1"/>
                </a:solidFill>
              </a:rPr>
              <a:t>Klimarådsmødet den 27. november 2024</a:t>
            </a:r>
          </a:p>
        </p:txBody>
      </p:sp>
    </p:spTree>
    <p:extLst>
      <p:ext uri="{BB962C8B-B14F-4D97-AF65-F5344CB8AC3E}">
        <p14:creationId xmlns:p14="http://schemas.microsoft.com/office/powerpoint/2010/main" val="274811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8932B5-49E4-4FFC-8F96-1C9E564559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el 3"/>
          <p:cNvSpPr>
            <a:spLocks noGrp="1"/>
          </p:cNvSpPr>
          <p:nvPr>
            <p:ph type="title"/>
          </p:nvPr>
        </p:nvSpPr>
        <p:spPr>
          <a:xfrm>
            <a:off x="609599" y="813798"/>
            <a:ext cx="10515600" cy="1115936"/>
          </a:xfrm>
        </p:spPr>
        <p:txBody>
          <a:bodyPr>
            <a:normAutofit/>
          </a:bodyPr>
          <a:lstStyle/>
          <a:p>
            <a:r>
              <a:rPr lang="da-DK" sz="3600" dirty="0"/>
              <a:t>Grøn Omstilling = Grøn Trepart</a:t>
            </a:r>
          </a:p>
        </p:txBody>
      </p:sp>
      <p:sp>
        <p:nvSpPr>
          <p:cNvPr id="2" name="Pladsholder til indhold 1"/>
          <p:cNvSpPr>
            <a:spLocks noGrp="1"/>
          </p:cNvSpPr>
          <p:nvPr>
            <p:ph idx="1"/>
          </p:nvPr>
        </p:nvSpPr>
        <p:spPr>
          <a:xfrm>
            <a:off x="609599" y="1595438"/>
            <a:ext cx="6589487" cy="5327825"/>
          </a:xfrm>
        </p:spPr>
        <p:txBody>
          <a:bodyPr>
            <a:noAutofit/>
          </a:bodyPr>
          <a:lstStyle/>
          <a:p>
            <a:pPr>
              <a:lnSpc>
                <a:spcPct val="107000"/>
              </a:lnSpc>
              <a:spcAft>
                <a:spcPts val="800"/>
              </a:spcAft>
            </a:pPr>
            <a:r>
              <a:rPr lang="da-DK" sz="1800" kern="100" dirty="0">
                <a:effectLst/>
                <a:ea typeface="Calibri" panose="020F0502020204030204" pitchFamily="34" charset="0"/>
                <a:cs typeface="Arial" panose="020B0604020202020204" pitchFamily="34" charset="0"/>
              </a:rPr>
              <a:t>Grøn trepart handler om klima, kvælstof, grundvandsbeskyttelse, natur, biodiversitet, skovrejsning, energi osv.</a:t>
            </a:r>
          </a:p>
          <a:p>
            <a:pPr>
              <a:lnSpc>
                <a:spcPct val="107000"/>
              </a:lnSpc>
              <a:spcAft>
                <a:spcPts val="800"/>
              </a:spcAft>
            </a:pPr>
            <a:r>
              <a:rPr lang="da-DK" sz="1800" kern="100" dirty="0">
                <a:effectLst/>
                <a:ea typeface="Calibri" panose="020F0502020204030204" pitchFamily="34" charset="0"/>
                <a:cs typeface="Arial" panose="020B0604020202020204" pitchFamily="34" charset="0"/>
              </a:rPr>
              <a:t> Med </a:t>
            </a:r>
            <a:r>
              <a:rPr lang="da-DK" sz="1800" kern="100" dirty="0">
                <a:ea typeface="Calibri" panose="020F0502020204030204" pitchFamily="34" charset="0"/>
                <a:cs typeface="Arial" panose="020B0604020202020204" pitchFamily="34" charset="0"/>
              </a:rPr>
              <a:t>Grøn Trepart </a:t>
            </a:r>
            <a:r>
              <a:rPr lang="da-DK" sz="1800" kern="100" dirty="0">
                <a:effectLst/>
                <a:ea typeface="Calibri" panose="020F0502020204030204" pitchFamily="34" charset="0"/>
                <a:cs typeface="Arial" panose="020B0604020202020204" pitchFamily="34" charset="0"/>
              </a:rPr>
              <a:t>afsættes ca. 43 milliarder kr. til en arealfond, der skal finansiere omlægningen</a:t>
            </a:r>
          </a:p>
          <a:p>
            <a:pPr algn="l">
              <a:lnSpc>
                <a:spcPct val="107000"/>
              </a:lnSpc>
              <a:spcAft>
                <a:spcPts val="800"/>
              </a:spcAft>
            </a:pPr>
            <a:r>
              <a:rPr lang="da-DK" sz="1800" kern="100" dirty="0">
                <a:effectLst/>
                <a:ea typeface="Calibri" panose="020F0502020204030204" pitchFamily="34" charset="0"/>
                <a:cs typeface="Arial" panose="020B0604020202020204" pitchFamily="34" charset="0"/>
              </a:rPr>
              <a:t>Der skal rejses skov på 250.000 hektar – svarende til størrelsen af Lolland, Falster og Bornholm</a:t>
            </a:r>
          </a:p>
          <a:p>
            <a:pPr algn="l">
              <a:lnSpc>
                <a:spcPct val="107000"/>
              </a:lnSpc>
              <a:spcAft>
                <a:spcPts val="800"/>
              </a:spcAft>
            </a:pPr>
            <a:r>
              <a:rPr lang="da-DK" sz="1800" kern="100" dirty="0">
                <a:effectLst/>
                <a:ea typeface="Calibri" panose="020F0502020204030204" pitchFamily="34" charset="0"/>
                <a:cs typeface="Arial" panose="020B0604020202020204" pitchFamily="34" charset="0"/>
              </a:rPr>
              <a:t>Der skal udtages 140.000 hektar lavbundsjorde, der omlægges til natur</a:t>
            </a:r>
          </a:p>
          <a:p>
            <a:pPr>
              <a:lnSpc>
                <a:spcPct val="107000"/>
              </a:lnSpc>
              <a:spcAft>
                <a:spcPts val="800"/>
              </a:spcAft>
            </a:pPr>
            <a:r>
              <a:rPr lang="da-DK" sz="1800" kern="100" dirty="0">
                <a:effectLst/>
                <a:ea typeface="Calibri" panose="020F0502020204030204" pitchFamily="34" charset="0"/>
                <a:cs typeface="Arial" panose="020B0604020202020204" pitchFamily="34" charset="0"/>
              </a:rPr>
              <a:t>Derudover ydes der støtte til øvrig arealomlægning, herunder vådområder og ekstensivering samt 100.000 hektar urørt skov</a:t>
            </a:r>
          </a:p>
          <a:p>
            <a:pPr>
              <a:lnSpc>
                <a:spcPct val="107000"/>
              </a:lnSpc>
              <a:spcAft>
                <a:spcPts val="800"/>
              </a:spcAft>
            </a:pPr>
            <a:r>
              <a:rPr lang="da-DK" sz="1800" kern="100" dirty="0">
                <a:effectLst/>
                <a:ea typeface="Calibri" panose="020F0502020204030204" pitchFamily="34" charset="0"/>
                <a:cs typeface="Arial" panose="020B0604020202020204" pitchFamily="34" charset="0"/>
              </a:rPr>
              <a:t>Omlægningen vil svare til 10 procent af Danmarks areal / 15 procent af Danmarks landbrugsareal</a:t>
            </a:r>
          </a:p>
        </p:txBody>
      </p:sp>
      <p:pic>
        <p:nvPicPr>
          <p:cNvPr id="10" name="Billede 9" descr="Et billede, der indeholder Ansigt, tøj, person, menneske&#10;&#10;Automatisk genereret beskrivelse">
            <a:extLst>
              <a:ext uri="{FF2B5EF4-FFF2-40B4-BE49-F238E27FC236}">
                <a16:creationId xmlns:a16="http://schemas.microsoft.com/office/drawing/2014/main" id="{0BE3CB6B-6497-B82F-90CC-2E6A3A5EC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0549" y="2074940"/>
            <a:ext cx="5061451" cy="2847067"/>
          </a:xfrm>
          <a:prstGeom prst="rect">
            <a:avLst/>
          </a:prstGeom>
        </p:spPr>
      </p:pic>
    </p:spTree>
    <p:extLst>
      <p:ext uri="{BB962C8B-B14F-4D97-AF65-F5344CB8AC3E}">
        <p14:creationId xmlns:p14="http://schemas.microsoft.com/office/powerpoint/2010/main" val="379554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8932B5-49E4-4FFC-8F96-1C9E564559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el 3"/>
          <p:cNvSpPr>
            <a:spLocks noGrp="1"/>
          </p:cNvSpPr>
          <p:nvPr>
            <p:ph type="title"/>
          </p:nvPr>
        </p:nvSpPr>
        <p:spPr>
          <a:xfrm>
            <a:off x="609600" y="836770"/>
            <a:ext cx="9637486" cy="1160540"/>
          </a:xfrm>
        </p:spPr>
        <p:txBody>
          <a:bodyPr>
            <a:normAutofit/>
          </a:bodyPr>
          <a:lstStyle/>
          <a:p>
            <a:r>
              <a:rPr lang="da-DK" sz="3600" dirty="0"/>
              <a:t>Omstillingen i landbruget er allerede godt i gang</a:t>
            </a:r>
          </a:p>
        </p:txBody>
      </p:sp>
      <p:sp>
        <p:nvSpPr>
          <p:cNvPr id="2" name="Pladsholder til indhold 1"/>
          <p:cNvSpPr>
            <a:spLocks noGrp="1"/>
          </p:cNvSpPr>
          <p:nvPr>
            <p:ph idx="1"/>
          </p:nvPr>
        </p:nvSpPr>
        <p:spPr>
          <a:xfrm>
            <a:off x="609600" y="1997310"/>
            <a:ext cx="5588000" cy="5327825"/>
          </a:xfrm>
        </p:spPr>
        <p:txBody>
          <a:bodyPr>
            <a:noAutofit/>
          </a:bodyPr>
          <a:lstStyle/>
          <a:p>
            <a:pPr marL="0" indent="0">
              <a:buNone/>
            </a:pPr>
            <a:endParaRPr lang="da-DK" sz="2200" dirty="0"/>
          </a:p>
          <a:p>
            <a:pPr marL="0" indent="0">
              <a:buNone/>
            </a:pPr>
            <a:r>
              <a:rPr lang="da-DK" sz="1800" dirty="0"/>
              <a:t>Landbruget samarbejder allerede lokalt på en række områder:</a:t>
            </a:r>
          </a:p>
          <a:p>
            <a:pPr lvl="0">
              <a:lnSpc>
                <a:spcPct val="107000"/>
              </a:lnSpc>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Arla Klimatjek (økonomisk belønning for klima- og bæredygtighedstiltag)</a:t>
            </a:r>
          </a:p>
          <a:p>
            <a:pPr lvl="0">
              <a:lnSpc>
                <a:spcPct val="107000"/>
              </a:lnSpc>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Odense Fjord Samarbejdet</a:t>
            </a:r>
          </a:p>
          <a:p>
            <a:pPr lvl="0">
              <a:lnSpc>
                <a:spcPct val="107000"/>
              </a:lnSpc>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Samarbejde om Vejle-, Horsens- og Norsminde Fjorde </a:t>
            </a:r>
          </a:p>
          <a:p>
            <a:pPr lvl="0">
              <a:lnSpc>
                <a:spcPct val="107000"/>
              </a:lnSpc>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Klimasamarbejdet med de fynske kommuner</a:t>
            </a:r>
          </a:p>
          <a:p>
            <a:pPr marL="0" indent="0">
              <a:buNone/>
            </a:pPr>
            <a:endParaRPr lang="da-DK" sz="2200" dirty="0"/>
          </a:p>
        </p:txBody>
      </p:sp>
      <p:pic>
        <p:nvPicPr>
          <p:cNvPr id="6" name="Billede 5" descr="Et billede, der indeholder udendørs, sky, vand, sø&#10;&#10;Automatisk genereret beskrivelse">
            <a:extLst>
              <a:ext uri="{FF2B5EF4-FFF2-40B4-BE49-F238E27FC236}">
                <a16:creationId xmlns:a16="http://schemas.microsoft.com/office/drawing/2014/main" id="{5F587E20-F2B6-CD51-55A0-432047CAB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2368" y="2070484"/>
            <a:ext cx="5349632" cy="3091543"/>
          </a:xfrm>
          <a:prstGeom prst="rect">
            <a:avLst/>
          </a:prstGeom>
        </p:spPr>
      </p:pic>
    </p:spTree>
    <p:extLst>
      <p:ext uri="{BB962C8B-B14F-4D97-AF65-F5344CB8AC3E}">
        <p14:creationId xmlns:p14="http://schemas.microsoft.com/office/powerpoint/2010/main" val="33491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8932B5-49E4-4FFC-8F96-1C9E564559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el 3"/>
          <p:cNvSpPr>
            <a:spLocks noGrp="1"/>
          </p:cNvSpPr>
          <p:nvPr>
            <p:ph type="title"/>
          </p:nvPr>
        </p:nvSpPr>
        <p:spPr>
          <a:xfrm>
            <a:off x="609599" y="747962"/>
            <a:ext cx="8606971" cy="1115936"/>
          </a:xfrm>
        </p:spPr>
        <p:txBody>
          <a:bodyPr>
            <a:normAutofit/>
          </a:bodyPr>
          <a:lstStyle/>
          <a:p>
            <a:r>
              <a:rPr lang="da-DK" sz="3600" dirty="0"/>
              <a:t>Hvordan har vi i landbruget organiseret os?</a:t>
            </a:r>
          </a:p>
        </p:txBody>
      </p:sp>
      <p:sp>
        <p:nvSpPr>
          <p:cNvPr id="2" name="Pladsholder til indhold 1"/>
          <p:cNvSpPr>
            <a:spLocks noGrp="1"/>
          </p:cNvSpPr>
          <p:nvPr>
            <p:ph idx="1"/>
          </p:nvPr>
        </p:nvSpPr>
        <p:spPr>
          <a:xfrm>
            <a:off x="609600" y="1863898"/>
            <a:ext cx="6386286" cy="4994102"/>
          </a:xfrm>
        </p:spPr>
        <p:txBody>
          <a:bodyPr>
            <a:noAutofit/>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 staten har man oprettet et nyt trepartsministerium med egen minister </a:t>
            </a:r>
          </a:p>
          <a:p>
            <a:pPr>
              <a:lnSpc>
                <a:spcPct val="107000"/>
              </a:lnSpc>
              <a:spcAft>
                <a:spcPts val="800"/>
              </a:spcAft>
            </a:pPr>
            <a:r>
              <a:rPr lang="da-DK" sz="1800" kern="100" dirty="0">
                <a:latin typeface="Calibri" panose="020F0502020204030204" pitchFamily="34" charset="0"/>
                <a:ea typeface="Calibri" panose="020F0502020204030204" pitchFamily="34" charset="0"/>
                <a:cs typeface="Times New Roman" panose="02020603050405020304" pitchFamily="18" charset="0"/>
              </a:rPr>
              <a:t>I </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KL har man oprettet et nyt kontor med egen direktør for grøn trepart</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 Velas landbrugsrådgivning er der oprettet en helt ny afdeling for grøn trepart. Der er endnu ikke sat navn på chefen.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Afdelingen skal sammen med udtagningskonsulenter rådgive landmanden i de muligheder, der følger af arealomlægningen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Afdelingen skal rådgive på tværs af fagområder om planteavl, markplaner, tilskudsordninger, strategi, energi, generationsskifte, skatteforhold, regnskab, etablering af skov og natur osv. </a:t>
            </a:r>
          </a:p>
          <a:p>
            <a:pPr marL="0" indent="0">
              <a:buNone/>
            </a:pPr>
            <a:endParaRPr lang="da-DK" sz="2200" dirty="0"/>
          </a:p>
        </p:txBody>
      </p:sp>
      <p:pic>
        <p:nvPicPr>
          <p:cNvPr id="6" name="Billede 5" descr="Et billede, der indeholder bord, sodavand, flaske, udendørs&#10;&#10;Automatisk genereret beskrivelse">
            <a:extLst>
              <a:ext uri="{FF2B5EF4-FFF2-40B4-BE49-F238E27FC236}">
                <a16:creationId xmlns:a16="http://schemas.microsoft.com/office/drawing/2014/main" id="{DE086BCE-38D4-91B5-A714-FDDAF7213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3556" y="2006600"/>
            <a:ext cx="4958444" cy="3305629"/>
          </a:xfrm>
          <a:prstGeom prst="rect">
            <a:avLst/>
          </a:prstGeom>
        </p:spPr>
      </p:pic>
    </p:spTree>
    <p:extLst>
      <p:ext uri="{BB962C8B-B14F-4D97-AF65-F5344CB8AC3E}">
        <p14:creationId xmlns:p14="http://schemas.microsoft.com/office/powerpoint/2010/main" val="77232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98932B5-49E4-4FFC-8F96-1C9E564559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el 3"/>
          <p:cNvSpPr>
            <a:spLocks noGrp="1"/>
          </p:cNvSpPr>
          <p:nvPr>
            <p:ph type="title"/>
          </p:nvPr>
        </p:nvSpPr>
        <p:spPr>
          <a:xfrm>
            <a:off x="609600" y="632434"/>
            <a:ext cx="9448800" cy="1093633"/>
          </a:xfrm>
        </p:spPr>
        <p:txBody>
          <a:bodyPr>
            <a:normAutofit/>
          </a:bodyPr>
          <a:lstStyle/>
          <a:p>
            <a:r>
              <a:rPr lang="da-DK" sz="3600" dirty="0"/>
              <a:t>Hvad forventer vi kommunerne bidrager med? </a:t>
            </a:r>
          </a:p>
        </p:txBody>
      </p:sp>
      <p:sp>
        <p:nvSpPr>
          <p:cNvPr id="2" name="Pladsholder til indhold 1"/>
          <p:cNvSpPr>
            <a:spLocks noGrp="1"/>
          </p:cNvSpPr>
          <p:nvPr>
            <p:ph idx="1"/>
          </p:nvPr>
        </p:nvSpPr>
        <p:spPr>
          <a:xfrm>
            <a:off x="609600" y="1595438"/>
            <a:ext cx="6836229" cy="5327826"/>
          </a:xfrm>
        </p:spPr>
        <p:txBody>
          <a:bodyPr>
            <a:noAutofit/>
          </a:bodyPr>
          <a:lstStyle/>
          <a:p>
            <a:pPr marL="0" indent="0">
              <a:lnSpc>
                <a:spcPct val="107000"/>
              </a:lnSpc>
              <a:spcAft>
                <a:spcPts val="800"/>
              </a:spcAft>
              <a:buNone/>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Forventningerne til kommunerne er skrevet ind i aftalen om den grønne trepart</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 lokale treparter får en styrket rolle, hvor lokale landbrugs- og naturorganisationer med kommunerne for bordenden får ansvaret for planlægning og implementering af arealomlægningen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Kommunerne skal derudover have styr på ressourcerne, på værktøjskassen samt tænke helhedsorienteret og multifunktionelt</a:t>
            </a:r>
          </a:p>
          <a:p>
            <a:pPr>
              <a:lnSpc>
                <a:spcPct val="107000"/>
              </a:lnSpc>
              <a:spcAft>
                <a:spcPts val="800"/>
              </a:spcAft>
            </a:pPr>
            <a:r>
              <a:rPr lang="da-DK" sz="1800" kern="100" dirty="0">
                <a:latin typeface="Calibri" panose="020F0502020204030204" pitchFamily="34" charset="0"/>
                <a:ea typeface="Calibri" panose="020F0502020204030204" pitchFamily="34" charset="0"/>
                <a:cs typeface="Times New Roman" panose="02020603050405020304" pitchFamily="18" charset="0"/>
              </a:rPr>
              <a:t>Derudover er det vigtigt, at </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kommunen løbende har fokus på køb af jord og ejendomme, så arealerne kan indgå i fremtidige jordfordelingsprojekter</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Kommunerne skal også sikre sig, at der i arealomlægningen er foku</a:t>
            </a:r>
            <a:r>
              <a:rPr lang="da-DK" sz="1800" kern="100" dirty="0">
                <a:latin typeface="Calibri" panose="020F0502020204030204" pitchFamily="34" charset="0"/>
                <a:ea typeface="Calibri" panose="020F0502020204030204" pitchFamily="34" charset="0"/>
                <a:cs typeface="Times New Roman" panose="02020603050405020304" pitchFamily="18" charset="0"/>
              </a:rPr>
              <a:t>s på, hvor den </a:t>
            </a:r>
            <a:r>
              <a:rPr lang="da-DK" sz="1800" dirty="0">
                <a:effectLst/>
                <a:latin typeface="Calibri" panose="020F0502020204030204" pitchFamily="34" charset="0"/>
                <a:ea typeface="Calibri" panose="020F0502020204030204" pitchFamily="34" charset="0"/>
                <a:cs typeface="Times New Roman" panose="02020603050405020304" pitchFamily="18" charset="0"/>
              </a:rPr>
              <a:t>fremtidige landbrugsproduktion skal ligge (hvor skovrejsning fx er uønsket)</a:t>
            </a:r>
            <a:endParaRPr lang="da-DK" sz="1800" dirty="0"/>
          </a:p>
        </p:txBody>
      </p:sp>
      <p:pic>
        <p:nvPicPr>
          <p:cNvPr id="6" name="Billede 5" descr="Et billede, der indeholder udendørs, sky, vand, landskab&#10;&#10;Automatisk genereret beskrivelse">
            <a:extLst>
              <a:ext uri="{FF2B5EF4-FFF2-40B4-BE49-F238E27FC236}">
                <a16:creationId xmlns:a16="http://schemas.microsoft.com/office/drawing/2014/main" id="{FB3402B1-931E-B25E-F4A7-A6783FE83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8308" y="1933432"/>
            <a:ext cx="4673692" cy="3304800"/>
          </a:xfrm>
          <a:prstGeom prst="rect">
            <a:avLst/>
          </a:prstGeom>
        </p:spPr>
      </p:pic>
    </p:spTree>
    <p:extLst>
      <p:ext uri="{BB962C8B-B14F-4D97-AF65-F5344CB8AC3E}">
        <p14:creationId xmlns:p14="http://schemas.microsoft.com/office/powerpoint/2010/main" val="374974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42DE7DC4-3181-904C-80C9-D6E4875753A7}"/>
              </a:ext>
            </a:extLst>
          </p:cNvPr>
          <p:cNvSpPr/>
          <p:nvPr/>
        </p:nvSpPr>
        <p:spPr>
          <a:xfrm>
            <a:off x="0" y="0"/>
            <a:ext cx="12192000" cy="6873072"/>
          </a:xfrm>
          <a:prstGeom prst="rect">
            <a:avLst/>
          </a:prstGeom>
          <a:solidFill>
            <a:srgbClr val="00533D"/>
          </a:solidFill>
          <a:ln>
            <a:solidFill>
              <a:srgbClr val="0053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1">
            <a:extLst>
              <a:ext uri="{FF2B5EF4-FFF2-40B4-BE49-F238E27FC236}">
                <a16:creationId xmlns:a16="http://schemas.microsoft.com/office/drawing/2014/main" id="{7E15F267-54FF-3441-8D1D-AD8D2F81A61C}"/>
              </a:ext>
            </a:extLst>
          </p:cNvPr>
          <p:cNvSpPr txBox="1">
            <a:spLocks/>
          </p:cNvSpPr>
          <p:nvPr/>
        </p:nvSpPr>
        <p:spPr>
          <a:xfrm>
            <a:off x="0" y="2699342"/>
            <a:ext cx="4622242" cy="14743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da-DK" sz="4000" b="1" dirty="0">
              <a:solidFill>
                <a:schemeClr val="bg1"/>
              </a:solidFill>
              <a:latin typeface="Arial" pitchFamily="34" charset="0"/>
              <a:cs typeface="Arial" pitchFamily="34" charset="0"/>
            </a:endParaRPr>
          </a:p>
        </p:txBody>
      </p:sp>
      <p:sp>
        <p:nvSpPr>
          <p:cNvPr id="3" name="Pladsholder til indhold 2">
            <a:extLst>
              <a:ext uri="{FF2B5EF4-FFF2-40B4-BE49-F238E27FC236}">
                <a16:creationId xmlns:a16="http://schemas.microsoft.com/office/drawing/2014/main" id="{9E565211-07C2-CE69-B9F5-F441A8641C71}"/>
              </a:ext>
            </a:extLst>
          </p:cNvPr>
          <p:cNvSpPr>
            <a:spLocks noGrp="1"/>
          </p:cNvSpPr>
          <p:nvPr>
            <p:ph idx="1"/>
          </p:nvPr>
        </p:nvSpPr>
        <p:spPr>
          <a:xfrm>
            <a:off x="1628078" y="1825625"/>
            <a:ext cx="8776010" cy="4351338"/>
          </a:xfrm>
        </p:spPr>
        <p:txBody>
          <a:bodyPr>
            <a:normAutofit/>
          </a:bodyPr>
          <a:lstStyle/>
          <a:p>
            <a:pPr marL="0" indent="0">
              <a:buNone/>
            </a:pPr>
            <a:endParaRPr lang="da-DK" sz="4000" dirty="0">
              <a:solidFill>
                <a:schemeClr val="bg1"/>
              </a:solidFill>
            </a:endParaRPr>
          </a:p>
          <a:p>
            <a:pPr marL="0" indent="0">
              <a:buNone/>
            </a:pPr>
            <a:r>
              <a:rPr lang="da-DK" sz="4000" dirty="0">
                <a:solidFill>
                  <a:schemeClr val="bg1"/>
                </a:solidFill>
              </a:rPr>
              <a:t>Spørgsmål?</a:t>
            </a:r>
          </a:p>
        </p:txBody>
      </p:sp>
    </p:spTree>
    <p:extLst>
      <p:ext uri="{BB962C8B-B14F-4D97-AF65-F5344CB8AC3E}">
        <p14:creationId xmlns:p14="http://schemas.microsoft.com/office/powerpoint/2010/main" val="2555783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E65B6-DFCF-3F91-8C9B-49C1F242918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3A08D85-4D6D-4F46-CF43-EBEE4BF00BCC}"/>
              </a:ext>
            </a:extLst>
          </p:cNvPr>
          <p:cNvSpPr>
            <a:spLocks noGrp="1"/>
          </p:cNvSpPr>
          <p:nvPr>
            <p:ph type="ctrTitle"/>
          </p:nvPr>
        </p:nvSpPr>
        <p:spPr>
          <a:xfrm>
            <a:off x="1940113" y="770415"/>
            <a:ext cx="9615678" cy="2386800"/>
          </a:xfrm>
        </p:spPr>
        <p:txBody>
          <a:bodyPr/>
          <a:lstStyle/>
          <a:p>
            <a:br>
              <a:rPr lang="da-DK" sz="3600" dirty="0"/>
            </a:br>
            <a:r>
              <a:rPr lang="da-DK" sz="11500" dirty="0"/>
              <a:t>Workshop</a:t>
            </a:r>
            <a:endParaRPr lang="da-DK" sz="2800" dirty="0"/>
          </a:p>
        </p:txBody>
      </p:sp>
      <p:sp>
        <p:nvSpPr>
          <p:cNvPr id="6" name="Footer Placeholder 5">
            <a:extLst>
              <a:ext uri="{FF2B5EF4-FFF2-40B4-BE49-F238E27FC236}">
                <a16:creationId xmlns:a16="http://schemas.microsoft.com/office/drawing/2014/main" id="{BE3922C1-2A41-C7DF-BAA9-BDCA77D7635D}"/>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02861824-4131-EC99-D5E0-F59BE2E6516E}"/>
              </a:ext>
            </a:extLst>
          </p:cNvPr>
          <p:cNvSpPr>
            <a:spLocks noGrp="1"/>
          </p:cNvSpPr>
          <p:nvPr>
            <p:ph type="sldNum" sz="quarter" idx="12"/>
          </p:nvPr>
        </p:nvSpPr>
        <p:spPr/>
        <p:txBody>
          <a:bodyPr/>
          <a:lstStyle/>
          <a:p>
            <a:fld id="{51DCB755-595C-4BEA-9015-880A855A0895}" type="slidenum">
              <a:rPr lang="da-DK" smtClean="0"/>
              <a:t>36</a:t>
            </a:fld>
            <a:endParaRPr lang="da-DK" dirty="0"/>
          </a:p>
        </p:txBody>
      </p:sp>
      <p:sp>
        <p:nvSpPr>
          <p:cNvPr id="2" name="Title 3">
            <a:extLst>
              <a:ext uri="{FF2B5EF4-FFF2-40B4-BE49-F238E27FC236}">
                <a16:creationId xmlns:a16="http://schemas.microsoft.com/office/drawing/2014/main" id="{45A25511-C9A3-7AAA-AD6A-D97066050D36}"/>
              </a:ext>
            </a:extLst>
          </p:cNvPr>
          <p:cNvSpPr txBox="1">
            <a:spLocks/>
          </p:cNvSpPr>
          <p:nvPr/>
        </p:nvSpPr>
        <p:spPr>
          <a:xfrm>
            <a:off x="1940113" y="3017085"/>
            <a:ext cx="9615678" cy="238680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da-DK" sz="4800" dirty="0"/>
              <a:t>Inddragelse af Landbrug og Erhverv i den grønne omstilling   i Nordfyns Kommune</a:t>
            </a:r>
            <a:endParaRPr lang="da-DK" sz="3200" dirty="0"/>
          </a:p>
        </p:txBody>
      </p:sp>
    </p:spTree>
    <p:extLst>
      <p:ext uri="{BB962C8B-B14F-4D97-AF65-F5344CB8AC3E}">
        <p14:creationId xmlns:p14="http://schemas.microsoft.com/office/powerpoint/2010/main" val="5262465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287CB-4B41-BF12-8698-29DDA2805BE8}"/>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644479B2-AFDE-F9FD-1A31-FEFFA8F4AD1C}"/>
              </a:ext>
            </a:extLst>
          </p:cNvPr>
          <p:cNvSpPr>
            <a:spLocks noGrp="1"/>
          </p:cNvSpPr>
          <p:nvPr>
            <p:ph type="sldNum" sz="quarter" idx="12"/>
          </p:nvPr>
        </p:nvSpPr>
        <p:spPr/>
        <p:txBody>
          <a:bodyPr/>
          <a:lstStyle/>
          <a:p>
            <a:fld id="{51DCB755-595C-4BEA-9015-880A855A0895}" type="slidenum">
              <a:rPr lang="da-DK" smtClean="0"/>
              <a:pPr/>
              <a:t>37</a:t>
            </a:fld>
            <a:endParaRPr lang="da-DK" dirty="0"/>
          </a:p>
        </p:txBody>
      </p:sp>
      <p:sp>
        <p:nvSpPr>
          <p:cNvPr id="5" name="Pladsholder til tekst 4">
            <a:extLst>
              <a:ext uri="{FF2B5EF4-FFF2-40B4-BE49-F238E27FC236}">
                <a16:creationId xmlns:a16="http://schemas.microsoft.com/office/drawing/2014/main" id="{E2D7519A-E6C8-CA83-4F64-639A77CD61CA}"/>
              </a:ext>
            </a:extLst>
          </p:cNvPr>
          <p:cNvSpPr>
            <a:spLocks noGrp="1"/>
          </p:cNvSpPr>
          <p:nvPr>
            <p:ph type="body" sz="quarter" idx="13"/>
          </p:nvPr>
        </p:nvSpPr>
        <p:spPr>
          <a:xfrm>
            <a:off x="526994" y="488627"/>
            <a:ext cx="11114088" cy="5825225"/>
          </a:xfrm>
        </p:spPr>
        <p:txBody>
          <a:bodyPr/>
          <a:lstStyle/>
          <a:p>
            <a:pPr>
              <a:lnSpc>
                <a:spcPts val="1300"/>
              </a:lnSpc>
              <a:spcAft>
                <a:spcPts val="1000"/>
              </a:spcAft>
              <a:buNone/>
            </a:pPr>
            <a:endParaRPr lang="da-DK" sz="1800" b="1"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300"/>
              </a:lnSpc>
              <a:spcAft>
                <a:spcPts val="1000"/>
              </a:spcAft>
              <a:buNone/>
            </a:pPr>
            <a:r>
              <a:rPr lang="da-DK" sz="1800" b="1" dirty="0">
                <a:effectLst/>
                <a:latin typeface="Arial" panose="020B0604020202020204" pitchFamily="34" charset="0"/>
                <a:ea typeface="Calibri" panose="020F0502020204030204" pitchFamily="34" charset="0"/>
                <a:cs typeface="Times New Roman" panose="02020603050405020304" pitchFamily="18" charset="0"/>
              </a:rPr>
              <a:t>Inklusion af interessenter i beslutningsprocessen</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828040" indent="-828040">
              <a:lnSpc>
                <a:spcPts val="13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kan vi effektivt inddrage forskellige interessenter som virksomheder, NGO'er, landmænd og</a:t>
            </a:r>
          </a:p>
          <a:p>
            <a:pPr>
              <a:lnSpc>
                <a:spcPts val="1300"/>
              </a:lnSpc>
              <a:spcAft>
                <a:spcPts val="1000"/>
              </a:spcAft>
              <a:buNone/>
            </a:pPr>
            <a:r>
              <a:rPr lang="da-DK" sz="1800" dirty="0">
                <a:latin typeface="Arial" panose="020B0604020202020204" pitchFamily="34" charset="0"/>
                <a:ea typeface="Calibri" panose="020F0502020204030204" pitchFamily="34" charset="0"/>
                <a:cs typeface="Times New Roman" panose="02020603050405020304" pitchFamily="18" charset="0"/>
              </a:rPr>
              <a:t>    </a:t>
            </a:r>
            <a:r>
              <a:rPr lang="da-DK" sz="1800" dirty="0">
                <a:effectLst/>
                <a:latin typeface="Arial" panose="020B0604020202020204" pitchFamily="34" charset="0"/>
                <a:ea typeface="Calibri" panose="020F0502020204030204" pitchFamily="34" charset="0"/>
                <a:cs typeface="Times New Roman" panose="02020603050405020304" pitchFamily="18" charset="0"/>
              </a:rPr>
              <a:t> borgere i beslutningsprocessen uden at give nogle grupper for stor eller for lille indflydelse? </a:t>
            </a:r>
          </a:p>
          <a:p>
            <a:pPr>
              <a:lnSpc>
                <a:spcPts val="1300"/>
              </a:lnSpc>
              <a:spcAft>
                <a:spcPts val="1000"/>
              </a:spcAft>
              <a:buNone/>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håndterer vi uenigheder mellem forskellige interessenter, så vi stadig kan nå de grønne mål?</a:t>
            </a:r>
          </a:p>
          <a:p>
            <a:pPr>
              <a:lnSpc>
                <a:spcPts val="1300"/>
              </a:lnSpc>
              <a:spcAft>
                <a:spcPts val="10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a:lnSpc>
                <a:spcPts val="1300"/>
              </a:lnSpc>
              <a:spcAft>
                <a:spcPts val="10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a:lnSpc>
                <a:spcPts val="1300"/>
              </a:lnSpc>
              <a:spcAft>
                <a:spcPts val="10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a:lnSpc>
                <a:spcPts val="13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Inddragelse af virksomheder i den grønne omstilling</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828040">
              <a:lnSpc>
                <a:spcPts val="1300"/>
              </a:lnSpc>
              <a:spcAft>
                <a:spcPts val="10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kan vi bedst inddrage virksomheder i den grønne omstilling og sikre, at deres økonomiske</a:t>
            </a:r>
          </a:p>
          <a:p>
            <a:pPr>
              <a:lnSpc>
                <a:spcPts val="1300"/>
              </a:lnSpc>
              <a:spcAft>
                <a:spcPts val="1000"/>
              </a:spcAft>
              <a:buNone/>
            </a:pPr>
            <a:r>
              <a:rPr lang="da-DK" sz="1800" dirty="0">
                <a:latin typeface="Arial" panose="020B0604020202020204" pitchFamily="34" charset="0"/>
                <a:ea typeface="Calibri" panose="020F0502020204030204" pitchFamily="34" charset="0"/>
                <a:cs typeface="Times New Roman" panose="02020603050405020304" pitchFamily="18" charset="0"/>
              </a:rPr>
              <a:t>    </a:t>
            </a:r>
            <a:r>
              <a:rPr lang="da-DK" sz="1800" dirty="0">
                <a:effectLst/>
                <a:latin typeface="Arial" panose="020B0604020202020204" pitchFamily="34" charset="0"/>
                <a:ea typeface="Calibri" panose="020F0502020204030204" pitchFamily="34" charset="0"/>
                <a:cs typeface="Times New Roman" panose="02020603050405020304" pitchFamily="18" charset="0"/>
              </a:rPr>
              <a:t>interesser bliver forenelige med kommunens klimamål? </a:t>
            </a:r>
          </a:p>
          <a:p>
            <a:pPr>
              <a:lnSpc>
                <a:spcPts val="1300"/>
              </a:lnSpc>
              <a:spcAft>
                <a:spcPts val="10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a:lnSpc>
                <a:spcPts val="1300"/>
              </a:lnSpc>
              <a:spcAft>
                <a:spcPts val="1000"/>
              </a:spcAft>
              <a:buNone/>
            </a:pP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ts val="1300"/>
              </a:lnSpc>
              <a:spcAft>
                <a:spcPts val="1000"/>
              </a:spcAft>
              <a:buFont typeface="Arial" panose="020B0604020202020204" pitchFamily="34" charset="0"/>
              <a:buChar char="•"/>
            </a:pPr>
            <a:r>
              <a:rPr lang="da-DK" sz="1800" dirty="0">
                <a:effectLst/>
                <a:latin typeface="Arial" panose="020B0604020202020204" pitchFamily="34" charset="0"/>
                <a:ea typeface="Calibri" panose="020F0502020204030204" pitchFamily="34" charset="0"/>
                <a:cs typeface="Times New Roman" panose="02020603050405020304" pitchFamily="18" charset="0"/>
              </a:rPr>
              <a:t>Hvordan balancerer vi virksomhedernes behov for vækst med kravene om bæredygtighed, og hvad gør vi,</a:t>
            </a:r>
          </a:p>
          <a:p>
            <a:pPr>
              <a:lnSpc>
                <a:spcPts val="1300"/>
              </a:lnSpc>
              <a:spcAft>
                <a:spcPts val="1000"/>
              </a:spcAft>
              <a:buNone/>
            </a:pPr>
            <a:r>
              <a:rPr lang="da-DK" sz="1800" dirty="0">
                <a:effectLst/>
                <a:latin typeface="Arial" panose="020B0604020202020204" pitchFamily="34" charset="0"/>
                <a:ea typeface="Calibri" panose="020F0502020204030204" pitchFamily="34" charset="0"/>
                <a:cs typeface="Times New Roman" panose="02020603050405020304" pitchFamily="18" charset="0"/>
              </a:rPr>
              <a:t>     hvis deres prioriteter ikke altid stemmer overens med kommunens grønne vision?</a:t>
            </a:r>
          </a:p>
          <a:p>
            <a:pPr>
              <a:lnSpc>
                <a:spcPts val="1300"/>
              </a:lnSpc>
              <a:spcAft>
                <a:spcPts val="1000"/>
              </a:spcAft>
            </a:pPr>
            <a:r>
              <a:rPr lang="da-DK" sz="1800" dirty="0">
                <a:effectLst/>
                <a:latin typeface="Arial" panose="020B0604020202020204" pitchFamily="34" charset="0"/>
                <a:ea typeface="Calibri" panose="020F0502020204030204" pitchFamily="34" charset="0"/>
                <a:cs typeface="Times New Roman" panose="02020603050405020304" pitchFamily="18" charset="0"/>
              </a:rPr>
              <a:t> </a:t>
            </a:r>
          </a:p>
          <a:p>
            <a:pPr>
              <a:lnSpc>
                <a:spcPts val="11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ts val="1100"/>
              </a:lnSpc>
              <a:spcAft>
                <a:spcPts val="1000"/>
              </a:spcAft>
            </a:pPr>
            <a:r>
              <a:rPr lang="da-DK" sz="1800" b="1" dirty="0">
                <a:effectLst/>
                <a:latin typeface="Arial" panose="020B0604020202020204" pitchFamily="34" charset="0"/>
                <a:ea typeface="Calibri" panose="020F0502020204030204" pitchFamily="34" charset="0"/>
                <a:cs typeface="Times New Roman" panose="02020603050405020304" pitchFamily="18" charset="0"/>
              </a:rPr>
              <a:t> </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7" name="Billede 6">
            <a:extLst>
              <a:ext uri="{FF2B5EF4-FFF2-40B4-BE49-F238E27FC236}">
                <a16:creationId xmlns:a16="http://schemas.microsoft.com/office/drawing/2014/main" id="{DE7CE0D5-747F-F296-C095-C33386E41755}"/>
              </a:ext>
            </a:extLst>
          </p:cNvPr>
          <p:cNvPicPr>
            <a:picLocks noChangeAspect="1"/>
          </p:cNvPicPr>
          <p:nvPr/>
        </p:nvPicPr>
        <p:blipFill>
          <a:blip r:embed="rId3"/>
          <a:stretch>
            <a:fillRect/>
          </a:stretch>
        </p:blipFill>
        <p:spPr>
          <a:xfrm>
            <a:off x="10761602" y="544148"/>
            <a:ext cx="891598" cy="571852"/>
          </a:xfrm>
          <a:prstGeom prst="rect">
            <a:avLst/>
          </a:prstGeom>
        </p:spPr>
      </p:pic>
    </p:spTree>
    <p:extLst>
      <p:ext uri="{BB962C8B-B14F-4D97-AF65-F5344CB8AC3E}">
        <p14:creationId xmlns:p14="http://schemas.microsoft.com/office/powerpoint/2010/main" val="3037078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04FB7-39C4-49BE-9B3F-A2AD913B928B}"/>
              </a:ext>
            </a:extLst>
          </p:cNvPr>
          <p:cNvSpPr>
            <a:spLocks noGrp="1"/>
          </p:cNvSpPr>
          <p:nvPr>
            <p:ph type="ctrTitle"/>
          </p:nvPr>
        </p:nvSpPr>
        <p:spPr>
          <a:xfrm>
            <a:off x="1033579" y="1584660"/>
            <a:ext cx="10725802" cy="3469120"/>
          </a:xfrm>
        </p:spPr>
        <p:txBody>
          <a:bodyPr/>
          <a:lstStyle/>
          <a:p>
            <a:r>
              <a:rPr lang="da-DK" sz="5400" dirty="0"/>
              <a:t>Opsamling på dagen </a:t>
            </a:r>
            <a:br>
              <a:rPr lang="da-DK" sz="5400" dirty="0"/>
            </a:br>
            <a:r>
              <a:rPr lang="da-DK" sz="5400" dirty="0"/>
              <a:t>og næste skridt</a:t>
            </a:r>
            <a:br>
              <a:rPr lang="da-DK" sz="5400" dirty="0"/>
            </a:br>
            <a:br>
              <a:rPr lang="da-DK" sz="5400" dirty="0"/>
            </a:br>
            <a:r>
              <a:rPr lang="da-DK" sz="3600" dirty="0"/>
              <a:t>v/Anders Thingholm</a:t>
            </a:r>
            <a:endParaRPr lang="da-DK" sz="2400" dirty="0"/>
          </a:p>
        </p:txBody>
      </p:sp>
      <p:sp>
        <p:nvSpPr>
          <p:cNvPr id="6" name="Footer Placeholder 5">
            <a:extLst>
              <a:ext uri="{FF2B5EF4-FFF2-40B4-BE49-F238E27FC236}">
                <a16:creationId xmlns:a16="http://schemas.microsoft.com/office/drawing/2014/main" id="{00276C6A-4208-4DC3-A9E5-C35FC2979C1A}"/>
              </a:ext>
            </a:extLst>
          </p:cNvPr>
          <p:cNvSpPr>
            <a:spLocks noGrp="1"/>
          </p:cNvSpPr>
          <p:nvPr>
            <p:ph type="ftr" sz="quarter" idx="11"/>
          </p:nvPr>
        </p:nvSpPr>
        <p:spPr/>
        <p:txBody>
          <a:bodyPr/>
          <a:lstStyle/>
          <a:p>
            <a:endParaRPr lang="da-DK" dirty="0"/>
          </a:p>
        </p:txBody>
      </p:sp>
      <p:sp>
        <p:nvSpPr>
          <p:cNvPr id="7" name="Slide Number Placeholder 6">
            <a:extLst>
              <a:ext uri="{FF2B5EF4-FFF2-40B4-BE49-F238E27FC236}">
                <a16:creationId xmlns:a16="http://schemas.microsoft.com/office/drawing/2014/main" id="{974DA4CF-209B-4296-8F4D-6600FD8E7CBA}"/>
              </a:ext>
            </a:extLst>
          </p:cNvPr>
          <p:cNvSpPr>
            <a:spLocks noGrp="1"/>
          </p:cNvSpPr>
          <p:nvPr>
            <p:ph type="sldNum" sz="quarter" idx="12"/>
          </p:nvPr>
        </p:nvSpPr>
        <p:spPr/>
        <p:txBody>
          <a:bodyPr/>
          <a:lstStyle/>
          <a:p>
            <a:fld id="{51DCB755-595C-4BEA-9015-880A855A0895}" type="slidenum">
              <a:rPr lang="da-DK" smtClean="0"/>
              <a:t>38</a:t>
            </a:fld>
            <a:endParaRPr lang="da-DK" dirty="0"/>
          </a:p>
        </p:txBody>
      </p:sp>
    </p:spTree>
    <p:extLst>
      <p:ext uri="{BB962C8B-B14F-4D97-AF65-F5344CB8AC3E}">
        <p14:creationId xmlns:p14="http://schemas.microsoft.com/office/powerpoint/2010/main" val="37423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0" y="10303"/>
            <a:ext cx="12192001" cy="6858000"/>
          </a:xfrm>
          <a:prstGeom prst="rect">
            <a:avLst/>
          </a:prstGeom>
        </p:spPr>
      </p:pic>
      <p:sp>
        <p:nvSpPr>
          <p:cNvPr id="2" name="Titel 1"/>
          <p:cNvSpPr>
            <a:spLocks noGrp="1"/>
          </p:cNvSpPr>
          <p:nvPr>
            <p:ph type="title"/>
          </p:nvPr>
        </p:nvSpPr>
        <p:spPr>
          <a:xfrm>
            <a:off x="0" y="1268760"/>
            <a:ext cx="12192000" cy="3672408"/>
          </a:xfrm>
        </p:spPr>
        <p:txBody>
          <a:bodyPr/>
          <a:lstStyle/>
          <a:p>
            <a:pPr algn="ctr"/>
            <a:r>
              <a:rPr lang="da-DK" sz="6600" b="1" dirty="0">
                <a:latin typeface="Arial Black" panose="020B0A04020102020204" pitchFamily="34" charset="0"/>
              </a:rPr>
              <a:t>ASSENS-MODELLEN+</a:t>
            </a:r>
            <a:br>
              <a:rPr lang="da-DK" sz="4000" dirty="0">
                <a:latin typeface="Arial" panose="020B0604020202020204" pitchFamily="34" charset="0"/>
              </a:rPr>
            </a:br>
            <a:br>
              <a:rPr lang="da-DK" sz="1800" dirty="0">
                <a:latin typeface="Arial" panose="020B0604020202020204" pitchFamily="34" charset="0"/>
              </a:rPr>
            </a:br>
            <a:r>
              <a:rPr lang="da-DK" sz="3000" dirty="0">
                <a:latin typeface="Arial" panose="020B0604020202020204" pitchFamily="34" charset="0"/>
              </a:rPr>
              <a:t>Forandring af landskabet og dets funktioner </a:t>
            </a:r>
            <a:br>
              <a:rPr lang="da-DK" sz="3000" dirty="0">
                <a:latin typeface="Arial" panose="020B0604020202020204" pitchFamily="34" charset="0"/>
              </a:rPr>
            </a:br>
            <a:r>
              <a:rPr lang="da-DK" sz="3000" dirty="0">
                <a:latin typeface="Arial" panose="020B0604020202020204" pitchFamily="34" charset="0"/>
              </a:rPr>
              <a:t>gennem samarbejdsdrevne udtagningsprojekter</a:t>
            </a:r>
            <a:br>
              <a:rPr lang="da-DK" sz="3000" dirty="0">
                <a:latin typeface="Arial" panose="020B0604020202020204" pitchFamily="34" charset="0"/>
              </a:rPr>
            </a:br>
            <a:br>
              <a:rPr lang="da-DK" sz="1800" dirty="0">
                <a:latin typeface="Arial" panose="020B0604020202020204" pitchFamily="34" charset="0"/>
              </a:rPr>
            </a:br>
            <a:r>
              <a:rPr lang="da-DK" sz="3000" dirty="0">
                <a:solidFill>
                  <a:srgbClr val="FFFFFF"/>
                </a:solidFill>
                <a:latin typeface="Arial" panose="020B0604020202020204" pitchFamily="34" charset="0"/>
              </a:rPr>
              <a:t>Øget lokal værdi og fællesskab </a:t>
            </a:r>
            <a:br>
              <a:rPr lang="da-DK" sz="3000" dirty="0">
                <a:solidFill>
                  <a:srgbClr val="FFFFFF"/>
                </a:solidFill>
                <a:latin typeface="Arial" panose="020B0604020202020204" pitchFamily="34" charset="0"/>
              </a:rPr>
            </a:br>
            <a:r>
              <a:rPr lang="da-DK" sz="3000" dirty="0">
                <a:solidFill>
                  <a:srgbClr val="FFFFFF"/>
                </a:solidFill>
                <a:latin typeface="Arial" panose="020B0604020202020204" pitchFamily="34" charset="0"/>
              </a:rPr>
              <a:t>gennem svær og kompleks grøn omstilling</a:t>
            </a:r>
            <a:endParaRPr lang="da-DK" sz="3000" dirty="0">
              <a:latin typeface="Arial" panose="020B0604020202020204" pitchFamily="34" charset="0"/>
            </a:endParaRPr>
          </a:p>
        </p:txBody>
      </p:sp>
      <p:sp>
        <p:nvSpPr>
          <p:cNvPr id="8" name="Rektangel 7"/>
          <p:cNvSpPr/>
          <p:nvPr/>
        </p:nvSpPr>
        <p:spPr>
          <a:xfrm>
            <a:off x="191344" y="6021288"/>
            <a:ext cx="3351303" cy="523220"/>
          </a:xfrm>
          <a:prstGeom prst="rect">
            <a:avLst/>
          </a:prstGeom>
        </p:spPr>
        <p:txBody>
          <a:bodyPr wrap="none">
            <a:spAutoFit/>
          </a:bodyPr>
          <a:lstStyle/>
          <a:p>
            <a:pPr algn="ctr"/>
            <a:r>
              <a:rPr lang="da-DK" sz="1400" dirty="0">
                <a:solidFill>
                  <a:srgbClr val="FFFFFF"/>
                </a:solidFill>
              </a:rPr>
              <a:t>JANNIK SESLEF, ASSENS KOMMUNE</a:t>
            </a:r>
          </a:p>
          <a:p>
            <a:pPr algn="ctr"/>
            <a:endParaRPr lang="da-DK" sz="1400" dirty="0">
              <a:solidFill>
                <a:srgbClr val="FFFFFF"/>
              </a:solidFill>
            </a:endParaRPr>
          </a:p>
        </p:txBody>
      </p:sp>
      <p:pic>
        <p:nvPicPr>
          <p:cNvPr id="5" name="Billede 4">
            <a:extLst>
              <a:ext uri="{FF2B5EF4-FFF2-40B4-BE49-F238E27FC236}">
                <a16:creationId xmlns:a16="http://schemas.microsoft.com/office/drawing/2014/main" id="{6BA86038-6560-469F-C333-889B641CFC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2344" y="5160042"/>
            <a:ext cx="2307413" cy="1209195"/>
          </a:xfrm>
          <a:prstGeom prst="rect">
            <a:avLst/>
          </a:prstGeom>
        </p:spPr>
      </p:pic>
    </p:spTree>
    <p:extLst>
      <p:ext uri="{BB962C8B-B14F-4D97-AF65-F5344CB8AC3E}">
        <p14:creationId xmlns:p14="http://schemas.microsoft.com/office/powerpoint/2010/main" val="3377189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p:cNvPicPr>
            <a:picLocks noChangeAspect="1"/>
          </p:cNvPicPr>
          <p:nvPr/>
        </p:nvPicPr>
        <p:blipFill>
          <a:blip r:embed="rId2"/>
          <a:stretch>
            <a:fillRect/>
          </a:stretch>
        </p:blipFill>
        <p:spPr>
          <a:xfrm>
            <a:off x="8834" y="-15493"/>
            <a:ext cx="12183165" cy="6873493"/>
          </a:xfrm>
          <a:prstGeom prst="rect">
            <a:avLst/>
          </a:prstGeom>
        </p:spPr>
      </p:pic>
      <p:sp>
        <p:nvSpPr>
          <p:cNvPr id="2" name="Titel 1"/>
          <p:cNvSpPr>
            <a:spLocks noGrp="1"/>
          </p:cNvSpPr>
          <p:nvPr>
            <p:ph type="title"/>
          </p:nvPr>
        </p:nvSpPr>
        <p:spPr>
          <a:xfrm>
            <a:off x="695400" y="764704"/>
            <a:ext cx="10681200" cy="504000"/>
          </a:xfrm>
        </p:spPr>
        <p:txBody>
          <a:bodyPr/>
          <a:lstStyle/>
          <a:p>
            <a:r>
              <a:rPr lang="da-DK" sz="4000" b="1" dirty="0">
                <a:solidFill>
                  <a:schemeClr val="bg1"/>
                </a:solidFill>
              </a:rPr>
              <a:t>Dagsorden</a:t>
            </a:r>
          </a:p>
        </p:txBody>
      </p:sp>
      <p:sp>
        <p:nvSpPr>
          <p:cNvPr id="8" name="Pladsholder til tekst 2"/>
          <p:cNvSpPr>
            <a:spLocks noGrp="1"/>
          </p:cNvSpPr>
          <p:nvPr>
            <p:ph type="body" sz="quarter" idx="4294967295"/>
          </p:nvPr>
        </p:nvSpPr>
        <p:spPr>
          <a:xfrm>
            <a:off x="783994" y="2204864"/>
            <a:ext cx="7756796" cy="3816126"/>
          </a:xfrm>
        </p:spPr>
        <p:txBody>
          <a:bodyPr/>
          <a:lstStyle/>
          <a:p>
            <a:pPr marL="0" indent="0">
              <a:buNone/>
            </a:pPr>
            <a:endParaRPr lang="da-DK" dirty="0">
              <a:solidFill>
                <a:schemeClr val="bg1"/>
              </a:solidFill>
            </a:endParaRPr>
          </a:p>
          <a:p>
            <a:r>
              <a:rPr lang="da-DK" sz="2400" b="1" dirty="0">
                <a:solidFill>
                  <a:schemeClr val="bg1"/>
                </a:solidFill>
              </a:rPr>
              <a:t>Arealkabalen og rammesætning</a:t>
            </a:r>
          </a:p>
          <a:p>
            <a:r>
              <a:rPr lang="da-DK" sz="2400" b="1" dirty="0">
                <a:solidFill>
                  <a:schemeClr val="bg1"/>
                </a:solidFill>
              </a:rPr>
              <a:t>Assensmodellen </a:t>
            </a:r>
          </a:p>
          <a:p>
            <a:r>
              <a:rPr lang="da-DK" sz="2400" b="1" dirty="0">
                <a:solidFill>
                  <a:schemeClr val="bg1"/>
                </a:solidFill>
              </a:rPr>
              <a:t>Case Naturprojekt Holmehave </a:t>
            </a:r>
          </a:p>
          <a:p>
            <a:r>
              <a:rPr lang="da-DK" sz="2400" b="1" dirty="0">
                <a:solidFill>
                  <a:schemeClr val="bg1"/>
                </a:solidFill>
              </a:rPr>
              <a:t>Det højfynske landskab - Plan22+ </a:t>
            </a:r>
          </a:p>
          <a:p>
            <a:r>
              <a:rPr lang="da-DK" sz="2400" b="1" dirty="0">
                <a:solidFill>
                  <a:schemeClr val="bg1"/>
                </a:solidFill>
              </a:rPr>
              <a:t>Opsamling </a:t>
            </a:r>
          </a:p>
          <a:p>
            <a:endParaRPr lang="da-DK" sz="2000" dirty="0">
              <a:solidFill>
                <a:schemeClr val="bg1"/>
              </a:solidFill>
            </a:endParaRPr>
          </a:p>
          <a:p>
            <a:pPr marL="0" indent="0">
              <a:buNone/>
            </a:pPr>
            <a:endParaRPr lang="da-DK" sz="2000" dirty="0">
              <a:solidFill>
                <a:schemeClr val="bg1"/>
              </a:solidFill>
            </a:endParaRPr>
          </a:p>
          <a:p>
            <a:endParaRPr lang="da-DK" dirty="0">
              <a:solidFill>
                <a:schemeClr val="bg1"/>
              </a:solidFill>
            </a:endParaRPr>
          </a:p>
          <a:p>
            <a:pPr marL="0" indent="0">
              <a:buNone/>
            </a:pPr>
            <a:endParaRPr lang="da-DK" dirty="0">
              <a:solidFill>
                <a:schemeClr val="bg1"/>
              </a:solidFill>
            </a:endParaRPr>
          </a:p>
        </p:txBody>
      </p:sp>
      <p:pic>
        <p:nvPicPr>
          <p:cNvPr id="5" name="Billede 4">
            <a:extLst>
              <a:ext uri="{FF2B5EF4-FFF2-40B4-BE49-F238E27FC236}">
                <a16:creationId xmlns:a16="http://schemas.microsoft.com/office/drawing/2014/main" id="{F827D942-2700-0490-6FB8-CAB71970A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5950" y="5301208"/>
            <a:ext cx="2307413" cy="1209195"/>
          </a:xfrm>
          <a:prstGeom prst="rect">
            <a:avLst/>
          </a:prstGeom>
        </p:spPr>
      </p:pic>
    </p:spTree>
    <p:extLst>
      <p:ext uri="{BB962C8B-B14F-4D97-AF65-F5344CB8AC3E}">
        <p14:creationId xmlns:p14="http://schemas.microsoft.com/office/powerpoint/2010/main" val="2458405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p:cNvSpPr>
            <a:spLocks noGrp="1"/>
          </p:cNvSpPr>
          <p:nvPr>
            <p:ph type="ftr" sz="quarter" idx="11"/>
          </p:nvPr>
        </p:nvSpPr>
        <p:spPr/>
        <p:txBody>
          <a:bodyPr/>
          <a:lstStyle/>
          <a:p>
            <a:endParaRPr lang="da-DK" dirty="0"/>
          </a:p>
        </p:txBody>
      </p:sp>
      <p:sp>
        <p:nvSpPr>
          <p:cNvPr id="3" name="Pladsholder til slidenummer 2"/>
          <p:cNvSpPr>
            <a:spLocks noGrp="1"/>
          </p:cNvSpPr>
          <p:nvPr>
            <p:ph type="sldNum" sz="quarter" idx="4294967295"/>
          </p:nvPr>
        </p:nvSpPr>
        <p:spPr/>
        <p:txBody>
          <a:bodyPr/>
          <a:lstStyle/>
          <a:p>
            <a:fld id="{51DCB755-595C-4BEA-9015-880A855A0895}" type="slidenum">
              <a:rPr lang="da-DK" smtClean="0"/>
              <a:t>6</a:t>
            </a:fld>
            <a:endParaRPr lang="da-DK" dirty="0"/>
          </a:p>
        </p:txBody>
      </p:sp>
      <p:pic>
        <p:nvPicPr>
          <p:cNvPr id="4" name="Billede 3"/>
          <p:cNvPicPr>
            <a:picLocks noChangeAspect="1"/>
          </p:cNvPicPr>
          <p:nvPr/>
        </p:nvPicPr>
        <p:blipFill>
          <a:blip r:embed="rId2"/>
          <a:stretch>
            <a:fillRect/>
          </a:stretch>
        </p:blipFill>
        <p:spPr>
          <a:xfrm>
            <a:off x="0" y="0"/>
            <a:ext cx="12121441" cy="6857999"/>
          </a:xfrm>
          <a:prstGeom prst="rect">
            <a:avLst/>
          </a:prstGeom>
        </p:spPr>
      </p:pic>
    </p:spTree>
    <p:extLst>
      <p:ext uri="{BB962C8B-B14F-4D97-AF65-F5344CB8AC3E}">
        <p14:creationId xmlns:p14="http://schemas.microsoft.com/office/powerpoint/2010/main" val="126809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7D340-73C3-279D-E8CC-9606A04AD19A}"/>
            </a:ext>
          </a:extLst>
        </p:cNvPr>
        <p:cNvGrpSpPr/>
        <p:nvPr/>
      </p:nvGrpSpPr>
      <p:grpSpPr>
        <a:xfrm>
          <a:off x="0" y="0"/>
          <a:ext cx="0" cy="0"/>
          <a:chOff x="0" y="0"/>
          <a:chExt cx="0" cy="0"/>
        </a:xfrm>
      </p:grpSpPr>
      <p:sp>
        <p:nvSpPr>
          <p:cNvPr id="15" name="TextBox 2">
            <a:extLst>
              <a:ext uri="{FF2B5EF4-FFF2-40B4-BE49-F238E27FC236}">
                <a16:creationId xmlns:a16="http://schemas.microsoft.com/office/drawing/2014/main" id="{4DCA6996-C573-714D-023C-DC74B7C806D3}"/>
              </a:ext>
            </a:extLst>
          </p:cNvPr>
          <p:cNvSpPr txBox="1"/>
          <p:nvPr/>
        </p:nvSpPr>
        <p:spPr>
          <a:xfrm>
            <a:off x="4943872" y="2020604"/>
            <a:ext cx="6768752" cy="3785652"/>
          </a:xfrm>
          <a:prstGeom prst="rect">
            <a:avLst/>
          </a:prstGeom>
          <a:solidFill>
            <a:srgbClr val="225F86"/>
          </a:solidFill>
        </p:spPr>
        <p:txBody>
          <a:bodyPr wrap="square" rtlCol="0">
            <a:spAutoFit/>
          </a:bodyPr>
          <a:lstStyle/>
          <a:p>
            <a:pPr algn="ctr"/>
            <a:r>
              <a:rPr lang="da-DK" sz="2000" b="1" dirty="0">
                <a:solidFill>
                  <a:schemeClr val="accent1">
                    <a:lumMod val="40000"/>
                    <a:lumOff val="60000"/>
                  </a:schemeClr>
                </a:solidFill>
              </a:rPr>
              <a:t>Omlægning de næste 30 år   </a:t>
            </a:r>
          </a:p>
          <a:p>
            <a:endParaRPr lang="da-DK" sz="2000" b="1" dirty="0">
              <a:solidFill>
                <a:schemeClr val="bg1"/>
              </a:solidFill>
            </a:endParaRPr>
          </a:p>
          <a:p>
            <a:pPr algn="ctr"/>
            <a:r>
              <a:rPr lang="da-DK" sz="2000" b="1" dirty="0">
                <a:solidFill>
                  <a:schemeClr val="bg1"/>
                </a:solidFill>
              </a:rPr>
              <a:t>1.645.000 ha</a:t>
            </a:r>
          </a:p>
          <a:p>
            <a:pPr algn="ctr"/>
            <a:endParaRPr lang="da-DK" sz="1200" b="1" dirty="0">
              <a:solidFill>
                <a:schemeClr val="bg1"/>
              </a:solidFill>
            </a:endParaRPr>
          </a:p>
          <a:p>
            <a:pPr marL="285750" indent="-285750">
              <a:buFont typeface="Arial" panose="020B0604020202020204" pitchFamily="34" charset="0"/>
              <a:buChar char="•"/>
            </a:pPr>
            <a:r>
              <a:rPr lang="en-US" sz="1400" b="1" dirty="0" err="1">
                <a:solidFill>
                  <a:schemeClr val="bg1"/>
                </a:solidFill>
              </a:rPr>
              <a:t>Solceller</a:t>
            </a:r>
            <a:r>
              <a:rPr lang="en-US" sz="1400" b="1" dirty="0">
                <a:solidFill>
                  <a:schemeClr val="bg1"/>
                </a:solidFill>
              </a:rPr>
              <a:t> </a:t>
            </a:r>
            <a:r>
              <a:rPr lang="en-US" sz="1400" b="1" dirty="0" err="1">
                <a:solidFill>
                  <a:schemeClr val="bg1"/>
                </a:solidFill>
              </a:rPr>
              <a:t>og</a:t>
            </a:r>
            <a:r>
              <a:rPr lang="en-US" sz="1400" b="1" dirty="0">
                <a:solidFill>
                  <a:schemeClr val="bg1"/>
                </a:solidFill>
              </a:rPr>
              <a:t> </a:t>
            </a:r>
            <a:r>
              <a:rPr lang="en-US" sz="1400" b="1" dirty="0" err="1">
                <a:solidFill>
                  <a:schemeClr val="bg1"/>
                </a:solidFill>
              </a:rPr>
              <a:t>vindmøller</a:t>
            </a:r>
            <a:r>
              <a:rPr lang="en-US" sz="1400" b="1" dirty="0">
                <a:solidFill>
                  <a:schemeClr val="bg1"/>
                </a:solidFill>
              </a:rPr>
              <a:t> </a:t>
            </a:r>
            <a:r>
              <a:rPr lang="en-US" sz="1400" b="1" dirty="0" err="1">
                <a:solidFill>
                  <a:schemeClr val="bg1"/>
                </a:solidFill>
              </a:rPr>
              <a:t>på</a:t>
            </a:r>
            <a:r>
              <a:rPr lang="en-US" sz="1400" b="1" dirty="0">
                <a:solidFill>
                  <a:schemeClr val="bg1"/>
                </a:solidFill>
              </a:rPr>
              <a:t> land		40.000 ha</a:t>
            </a:r>
          </a:p>
          <a:p>
            <a:pPr marL="285750" indent="-285750">
              <a:buFont typeface="Arial" panose="020B0604020202020204" pitchFamily="34" charset="0"/>
              <a:buChar char="•"/>
            </a:pPr>
            <a:r>
              <a:rPr lang="en-US" sz="1400" b="1" dirty="0" err="1">
                <a:solidFill>
                  <a:schemeClr val="bg1"/>
                </a:solidFill>
              </a:rPr>
              <a:t>Lavbundsarealer</a:t>
            </a:r>
            <a:r>
              <a:rPr lang="en-US" sz="1400" b="1" dirty="0">
                <a:solidFill>
                  <a:schemeClr val="bg1"/>
                </a:solidFill>
              </a:rPr>
              <a:t> 	</a:t>
            </a:r>
            <a:r>
              <a:rPr lang="en-US" sz="1400" b="1" dirty="0" err="1">
                <a:solidFill>
                  <a:schemeClr val="bg1"/>
                </a:solidFill>
              </a:rPr>
              <a:t>inkl</a:t>
            </a:r>
            <a:r>
              <a:rPr lang="en-US" sz="1400" b="1" dirty="0">
                <a:solidFill>
                  <a:schemeClr val="bg1"/>
                </a:solidFill>
              </a:rPr>
              <a:t> </a:t>
            </a:r>
            <a:r>
              <a:rPr lang="en-US" sz="1400" b="1" dirty="0" err="1">
                <a:solidFill>
                  <a:schemeClr val="bg1"/>
                </a:solidFill>
              </a:rPr>
              <a:t>randarealer</a:t>
            </a:r>
            <a:r>
              <a:rPr lang="en-US" sz="1400" b="1" dirty="0">
                <a:solidFill>
                  <a:schemeClr val="bg1"/>
                </a:solidFill>
              </a:rPr>
              <a:t>			140.000 ha</a:t>
            </a:r>
          </a:p>
          <a:p>
            <a:pPr marL="285750" indent="-285750">
              <a:buFont typeface="Arial" panose="020B0604020202020204" pitchFamily="34" charset="0"/>
              <a:buChar char="•"/>
            </a:pPr>
            <a:r>
              <a:rPr lang="en-US" sz="1400" b="1" dirty="0" err="1">
                <a:solidFill>
                  <a:schemeClr val="bg1"/>
                </a:solidFill>
              </a:rPr>
              <a:t>Naturnationalparker</a:t>
            </a:r>
            <a:r>
              <a:rPr lang="en-US" sz="1400" b="1" dirty="0">
                <a:solidFill>
                  <a:schemeClr val="bg1"/>
                </a:solidFill>
              </a:rPr>
              <a:t>: 			25.000 ha</a:t>
            </a:r>
          </a:p>
          <a:p>
            <a:pPr marL="285750" indent="-285750">
              <a:buFont typeface="Arial" panose="020B0604020202020204" pitchFamily="34" charset="0"/>
              <a:buChar char="•"/>
            </a:pPr>
            <a:r>
              <a:rPr lang="da-DK" sz="1400" b="1" dirty="0">
                <a:solidFill>
                  <a:schemeClr val="bg1"/>
                </a:solidFill>
              </a:rPr>
              <a:t>Boringsnære beskyttelsesområder 		20.000 ha</a:t>
            </a:r>
          </a:p>
          <a:p>
            <a:pPr marL="285750" indent="-285750">
              <a:buFont typeface="Arial" panose="020B0604020202020204" pitchFamily="34" charset="0"/>
              <a:buChar char="•"/>
            </a:pPr>
            <a:r>
              <a:rPr lang="da-DK" sz="1400" b="1" dirty="0">
                <a:solidFill>
                  <a:schemeClr val="bg1"/>
                </a:solidFill>
              </a:rPr>
              <a:t>Grundvandsparker			200.000 ha</a:t>
            </a:r>
          </a:p>
          <a:p>
            <a:pPr marL="285750" indent="-285750">
              <a:buFont typeface="Arial" panose="020B0604020202020204" pitchFamily="34" charset="0"/>
              <a:buChar char="•"/>
            </a:pPr>
            <a:r>
              <a:rPr lang="da-DK" sz="1400" b="1" dirty="0">
                <a:solidFill>
                  <a:schemeClr val="bg1"/>
                </a:solidFill>
              </a:rPr>
              <a:t>Vådområder				10.000 ha</a:t>
            </a:r>
          </a:p>
          <a:p>
            <a:pPr marL="285750" indent="-285750">
              <a:buFont typeface="Arial" panose="020B0604020202020204" pitchFamily="34" charset="0"/>
              <a:buChar char="•"/>
            </a:pPr>
            <a:r>
              <a:rPr lang="en-US" sz="1400" b="1" dirty="0" err="1">
                <a:solidFill>
                  <a:schemeClr val="bg1"/>
                </a:solidFill>
              </a:rPr>
              <a:t>Skovrejsning</a:t>
            </a:r>
            <a:r>
              <a:rPr lang="en-US" sz="1400" b="1" dirty="0">
                <a:solidFill>
                  <a:schemeClr val="bg1"/>
                </a:solidFill>
              </a:rPr>
              <a:t>		 		250.000 ha</a:t>
            </a:r>
          </a:p>
          <a:p>
            <a:pPr marL="285750" indent="-285750">
              <a:buFont typeface="Arial" panose="020B0604020202020204" pitchFamily="34" charset="0"/>
              <a:buChar char="•"/>
            </a:pPr>
            <a:r>
              <a:rPr lang="en-US" sz="1400" b="1" dirty="0" err="1">
                <a:solidFill>
                  <a:schemeClr val="bg1"/>
                </a:solidFill>
              </a:rPr>
              <a:t>Beskyttet</a:t>
            </a:r>
            <a:r>
              <a:rPr lang="en-US" sz="1400" b="1" dirty="0">
                <a:solidFill>
                  <a:schemeClr val="bg1"/>
                </a:solidFill>
              </a:rPr>
              <a:t> </a:t>
            </a:r>
            <a:r>
              <a:rPr lang="en-US" sz="1400" b="1" dirty="0" err="1">
                <a:solidFill>
                  <a:schemeClr val="bg1"/>
                </a:solidFill>
              </a:rPr>
              <a:t>natur</a:t>
            </a:r>
            <a:r>
              <a:rPr lang="en-US" sz="1400" b="1" dirty="0">
                <a:solidFill>
                  <a:schemeClr val="bg1"/>
                </a:solidFill>
              </a:rPr>
              <a:t> 30 %  			1.000.000 ha</a:t>
            </a:r>
          </a:p>
          <a:p>
            <a:endParaRPr lang="da-DK" sz="1400" b="1" dirty="0">
              <a:solidFill>
                <a:schemeClr val="bg1"/>
              </a:solidFill>
            </a:endParaRPr>
          </a:p>
          <a:p>
            <a:pPr algn="ctr"/>
            <a:r>
              <a:rPr lang="da-DK" sz="1400" b="1" i="1" dirty="0">
                <a:solidFill>
                  <a:schemeClr val="bg1"/>
                </a:solidFill>
              </a:rPr>
              <a:t>Svarende til 40 % af Danmarks areal</a:t>
            </a:r>
          </a:p>
          <a:p>
            <a:pPr algn="ctr"/>
            <a:endParaRPr lang="da-DK" sz="1400" b="1" i="1" dirty="0">
              <a:solidFill>
                <a:schemeClr val="bg1"/>
              </a:solidFill>
            </a:endParaRPr>
          </a:p>
          <a:p>
            <a:pPr algn="ctr"/>
            <a:r>
              <a:rPr lang="da-DK" sz="1400" b="1" i="1" dirty="0">
                <a:solidFill>
                  <a:schemeClr val="bg1"/>
                </a:solidFill>
              </a:rPr>
              <a:t>Svarende til 2/3 af landbrugsarealet </a:t>
            </a:r>
            <a:endParaRPr lang="da-DK" sz="1400" b="1" dirty="0">
              <a:solidFill>
                <a:schemeClr val="bg1"/>
              </a:solidFill>
            </a:endParaRPr>
          </a:p>
        </p:txBody>
      </p:sp>
      <p:sp>
        <p:nvSpPr>
          <p:cNvPr id="5" name="TextBox 2">
            <a:extLst>
              <a:ext uri="{FF2B5EF4-FFF2-40B4-BE49-F238E27FC236}">
                <a16:creationId xmlns:a16="http://schemas.microsoft.com/office/drawing/2014/main" id="{B3B6D1EE-195A-9497-0838-69120CD8C700}"/>
              </a:ext>
            </a:extLst>
          </p:cNvPr>
          <p:cNvSpPr txBox="1"/>
          <p:nvPr/>
        </p:nvSpPr>
        <p:spPr>
          <a:xfrm>
            <a:off x="623392" y="2020604"/>
            <a:ext cx="4032448" cy="3262432"/>
          </a:xfrm>
          <a:prstGeom prst="rect">
            <a:avLst/>
          </a:prstGeom>
          <a:solidFill>
            <a:srgbClr val="225F86"/>
          </a:solidFill>
        </p:spPr>
        <p:txBody>
          <a:bodyPr wrap="square" rtlCol="0">
            <a:spAutoFit/>
          </a:bodyPr>
          <a:lstStyle/>
          <a:p>
            <a:pPr algn="ctr"/>
            <a:r>
              <a:rPr lang="da-DK" sz="2000" b="1" dirty="0">
                <a:solidFill>
                  <a:schemeClr val="accent1">
                    <a:lumMod val="40000"/>
                    <a:lumOff val="60000"/>
                  </a:schemeClr>
                </a:solidFill>
              </a:rPr>
              <a:t>Omlægning de sidste 30 år  </a:t>
            </a:r>
          </a:p>
          <a:p>
            <a:pPr algn="ctr"/>
            <a:endParaRPr lang="da-DK" sz="2000" b="1" i="1" dirty="0">
              <a:solidFill>
                <a:schemeClr val="accent1">
                  <a:lumMod val="40000"/>
                  <a:lumOff val="60000"/>
                </a:schemeClr>
              </a:solidFill>
            </a:endParaRPr>
          </a:p>
          <a:p>
            <a:pPr algn="ctr"/>
            <a:r>
              <a:rPr lang="da-DK" sz="2000" b="1" dirty="0">
                <a:solidFill>
                  <a:schemeClr val="bg1"/>
                </a:solidFill>
              </a:rPr>
              <a:t>200.000 ha</a:t>
            </a:r>
          </a:p>
          <a:p>
            <a:endParaRPr lang="da-DK" sz="2000" b="1" i="1" dirty="0">
              <a:solidFill>
                <a:schemeClr val="accent1">
                  <a:lumMod val="40000"/>
                  <a:lumOff val="60000"/>
                </a:schemeClr>
              </a:solidFill>
            </a:endParaRPr>
          </a:p>
          <a:p>
            <a:r>
              <a:rPr lang="da-DK" sz="1400" b="1" dirty="0">
                <a:solidFill>
                  <a:schemeClr val="bg1"/>
                </a:solidFill>
              </a:rPr>
              <a:t>Skov			100.000 ha</a:t>
            </a:r>
          </a:p>
          <a:p>
            <a:r>
              <a:rPr lang="da-DK" sz="1400" b="1" dirty="0">
                <a:solidFill>
                  <a:schemeClr val="bg1"/>
                </a:solidFill>
              </a:rPr>
              <a:t>By og bebyggelse	   	 50.000 ha</a:t>
            </a:r>
          </a:p>
          <a:p>
            <a:r>
              <a:rPr lang="da-DK" sz="1400" b="1" dirty="0">
                <a:solidFill>
                  <a:schemeClr val="bg1"/>
                </a:solidFill>
              </a:rPr>
              <a:t>Våd natur	    		 25.000 ha</a:t>
            </a:r>
          </a:p>
          <a:p>
            <a:r>
              <a:rPr lang="da-DK" sz="1400" b="1" dirty="0">
                <a:solidFill>
                  <a:schemeClr val="bg1"/>
                </a:solidFill>
              </a:rPr>
              <a:t>Tør natur	   		 25.000 ha</a:t>
            </a:r>
          </a:p>
          <a:p>
            <a:endParaRPr lang="da-DK" sz="1400" b="1" dirty="0">
              <a:solidFill>
                <a:schemeClr val="bg1"/>
              </a:solidFill>
            </a:endParaRPr>
          </a:p>
          <a:p>
            <a:pPr algn="ctr"/>
            <a:r>
              <a:rPr lang="da-DK" sz="1400" b="1" i="1" dirty="0">
                <a:solidFill>
                  <a:schemeClr val="bg1"/>
                </a:solidFill>
              </a:rPr>
              <a:t>Svarende til 5 % af Danmarks areal</a:t>
            </a:r>
          </a:p>
          <a:p>
            <a:pPr algn="ctr"/>
            <a:endParaRPr lang="da-DK" sz="1400" b="1" i="1" dirty="0">
              <a:solidFill>
                <a:schemeClr val="bg1"/>
              </a:solidFill>
            </a:endParaRPr>
          </a:p>
          <a:p>
            <a:pPr algn="ctr"/>
            <a:r>
              <a:rPr lang="da-DK" sz="1400" b="1" i="1" dirty="0">
                <a:solidFill>
                  <a:schemeClr val="bg1"/>
                </a:solidFill>
              </a:rPr>
              <a:t>Svarende til  8 % af landbrugsarealet</a:t>
            </a:r>
          </a:p>
          <a:p>
            <a:endParaRPr lang="da-DK" sz="1400" b="1" dirty="0">
              <a:solidFill>
                <a:schemeClr val="bg1"/>
              </a:solidFill>
            </a:endParaRPr>
          </a:p>
        </p:txBody>
      </p:sp>
      <p:sp>
        <p:nvSpPr>
          <p:cNvPr id="16" name="Tekstfelt 15">
            <a:extLst>
              <a:ext uri="{FF2B5EF4-FFF2-40B4-BE49-F238E27FC236}">
                <a16:creationId xmlns:a16="http://schemas.microsoft.com/office/drawing/2014/main" id="{B97DA71E-D4AB-EA9C-F82A-2F34D906CF8B}"/>
              </a:ext>
            </a:extLst>
          </p:cNvPr>
          <p:cNvSpPr txBox="1"/>
          <p:nvPr/>
        </p:nvSpPr>
        <p:spPr>
          <a:xfrm>
            <a:off x="4166728" y="475459"/>
            <a:ext cx="3307700" cy="584775"/>
          </a:xfrm>
          <a:prstGeom prst="rect">
            <a:avLst/>
          </a:prstGeom>
          <a:noFill/>
        </p:spPr>
        <p:txBody>
          <a:bodyPr wrap="none" rtlCol="0">
            <a:spAutoFit/>
          </a:bodyPr>
          <a:lstStyle/>
          <a:p>
            <a:r>
              <a:rPr lang="da-DK" sz="3200" b="1" dirty="0">
                <a:solidFill>
                  <a:schemeClr val="accent5">
                    <a:lumMod val="50000"/>
                  </a:schemeClr>
                </a:solidFill>
              </a:rPr>
              <a:t>Arealfakta og -mål</a:t>
            </a:r>
          </a:p>
        </p:txBody>
      </p:sp>
      <p:sp>
        <p:nvSpPr>
          <p:cNvPr id="17" name="Tekstfelt 16">
            <a:extLst>
              <a:ext uri="{FF2B5EF4-FFF2-40B4-BE49-F238E27FC236}">
                <a16:creationId xmlns:a16="http://schemas.microsoft.com/office/drawing/2014/main" id="{07547650-E555-D205-AF76-72E292386F11}"/>
              </a:ext>
            </a:extLst>
          </p:cNvPr>
          <p:cNvSpPr txBox="1"/>
          <p:nvPr/>
        </p:nvSpPr>
        <p:spPr>
          <a:xfrm>
            <a:off x="3986645" y="1073276"/>
            <a:ext cx="3824765" cy="646331"/>
          </a:xfrm>
          <a:prstGeom prst="rect">
            <a:avLst/>
          </a:prstGeom>
          <a:noFill/>
        </p:spPr>
        <p:txBody>
          <a:bodyPr wrap="none" rtlCol="0">
            <a:spAutoFit/>
          </a:bodyPr>
          <a:lstStyle/>
          <a:p>
            <a:r>
              <a:rPr lang="da-DK" dirty="0"/>
              <a:t>Danmarks samlede areal: 4.300.000 ha</a:t>
            </a:r>
          </a:p>
          <a:p>
            <a:endParaRPr lang="da-DK" dirty="0"/>
          </a:p>
        </p:txBody>
      </p:sp>
      <p:pic>
        <p:nvPicPr>
          <p:cNvPr id="19" name="Billede 18" descr="Et billede, der indeholder Jorden, Verden, kort&#10;&#10;Automatisk genereret beskrivelse">
            <a:extLst>
              <a:ext uri="{FF2B5EF4-FFF2-40B4-BE49-F238E27FC236}">
                <a16:creationId xmlns:a16="http://schemas.microsoft.com/office/drawing/2014/main" id="{813C999B-A9F4-0CC1-D7AA-1327B7B20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389" y="315474"/>
            <a:ext cx="1164864" cy="1404133"/>
          </a:xfrm>
          <a:prstGeom prst="rect">
            <a:avLst/>
          </a:prstGeom>
        </p:spPr>
      </p:pic>
    </p:spTree>
    <p:extLst>
      <p:ext uri="{BB962C8B-B14F-4D97-AF65-F5344CB8AC3E}">
        <p14:creationId xmlns:p14="http://schemas.microsoft.com/office/powerpoint/2010/main" val="303512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D77E72-F3B4-7924-DF4A-77F33E6CD3F4}"/>
              </a:ext>
            </a:extLst>
          </p:cNvPr>
          <p:cNvSpPr>
            <a:spLocks noGrp="1"/>
          </p:cNvSpPr>
          <p:nvPr>
            <p:ph type="title" idx="4294967295"/>
          </p:nvPr>
        </p:nvSpPr>
        <p:spPr>
          <a:xfrm>
            <a:off x="912628" y="501876"/>
            <a:ext cx="4967348" cy="1325563"/>
          </a:xfrm>
        </p:spPr>
        <p:txBody>
          <a:bodyPr>
            <a:normAutofit/>
          </a:bodyPr>
          <a:lstStyle/>
          <a:p>
            <a:r>
              <a:rPr lang="da-DK" sz="1600" b="1" dirty="0"/>
              <a:t>Borgerne og lodsejere ønsker helhedsprojekter</a:t>
            </a:r>
          </a:p>
        </p:txBody>
      </p:sp>
      <p:sp>
        <p:nvSpPr>
          <p:cNvPr id="4" name="Tekstfelt 3">
            <a:extLst>
              <a:ext uri="{FF2B5EF4-FFF2-40B4-BE49-F238E27FC236}">
                <a16:creationId xmlns:a16="http://schemas.microsoft.com/office/drawing/2014/main" id="{B55D728A-7456-D9CB-63A4-8C49DC4520FA}"/>
              </a:ext>
            </a:extLst>
          </p:cNvPr>
          <p:cNvSpPr txBox="1"/>
          <p:nvPr/>
        </p:nvSpPr>
        <p:spPr>
          <a:xfrm>
            <a:off x="912628" y="5784303"/>
            <a:ext cx="4265714" cy="553998"/>
          </a:xfrm>
          <a:prstGeom prst="rect">
            <a:avLst/>
          </a:prstGeom>
          <a:solidFill>
            <a:schemeClr val="bg1"/>
          </a:solidFill>
        </p:spPr>
        <p:txBody>
          <a:bodyPr wrap="square" rtlCol="0">
            <a:spAutoFit/>
          </a:bodyPr>
          <a:lstStyle/>
          <a:p>
            <a:r>
              <a:rPr lang="da-DK" sz="1000" b="1" dirty="0"/>
              <a:t>Kilde: Teknologirådet (2017): Prioritering af Danmarks areal i fremtiden</a:t>
            </a:r>
          </a:p>
          <a:p>
            <a:r>
              <a:rPr lang="da-DK" sz="1000" dirty="0">
                <a:hlinkClick r:id="rId2"/>
              </a:rPr>
              <a:t>RTT-290-Borgertopmøde-Areal.pdf (tekno.dk)</a:t>
            </a:r>
            <a:endParaRPr lang="da-DK" sz="1000" dirty="0"/>
          </a:p>
          <a:p>
            <a:r>
              <a:rPr lang="da-DK" sz="1000" b="1" dirty="0"/>
              <a:t>  </a:t>
            </a:r>
          </a:p>
        </p:txBody>
      </p:sp>
      <p:sp>
        <p:nvSpPr>
          <p:cNvPr id="9" name="Tekstfelt 8">
            <a:extLst>
              <a:ext uri="{FF2B5EF4-FFF2-40B4-BE49-F238E27FC236}">
                <a16:creationId xmlns:a16="http://schemas.microsoft.com/office/drawing/2014/main" id="{F7495A5B-D15A-0DB7-F8EE-BD64D628F2EE}"/>
              </a:ext>
            </a:extLst>
          </p:cNvPr>
          <p:cNvSpPr txBox="1"/>
          <p:nvPr/>
        </p:nvSpPr>
        <p:spPr>
          <a:xfrm>
            <a:off x="6168008" y="383402"/>
            <a:ext cx="4536557" cy="584775"/>
          </a:xfrm>
          <a:prstGeom prst="rect">
            <a:avLst/>
          </a:prstGeom>
          <a:noFill/>
        </p:spPr>
        <p:txBody>
          <a:bodyPr wrap="square" rtlCol="0">
            <a:spAutoFit/>
          </a:bodyPr>
          <a:lstStyle/>
          <a:p>
            <a:r>
              <a:rPr lang="da-DK" sz="1600" b="1" dirty="0">
                <a:latin typeface="+mj-lt"/>
              </a:rPr>
              <a:t>Men vi har indrettet vores forvaltninger, regulering og tilskudsordninger sektoropdelt! </a:t>
            </a:r>
          </a:p>
        </p:txBody>
      </p:sp>
      <p:pic>
        <p:nvPicPr>
          <p:cNvPr id="10" name="Billede 9">
            <a:extLst>
              <a:ext uri="{FF2B5EF4-FFF2-40B4-BE49-F238E27FC236}">
                <a16:creationId xmlns:a16="http://schemas.microsoft.com/office/drawing/2014/main" id="{AF134E57-04CB-8C8B-E9B2-7FB88BD9F073}"/>
              </a:ext>
            </a:extLst>
          </p:cNvPr>
          <p:cNvPicPr>
            <a:picLocks noChangeAspect="1"/>
          </p:cNvPicPr>
          <p:nvPr/>
        </p:nvPicPr>
        <p:blipFill>
          <a:blip r:embed="rId3"/>
          <a:stretch>
            <a:fillRect/>
          </a:stretch>
        </p:blipFill>
        <p:spPr>
          <a:xfrm>
            <a:off x="6436244" y="1690688"/>
            <a:ext cx="4334892" cy="4207346"/>
          </a:xfrm>
          <a:prstGeom prst="rect">
            <a:avLst/>
          </a:prstGeom>
        </p:spPr>
      </p:pic>
      <p:pic>
        <p:nvPicPr>
          <p:cNvPr id="5" name="Billede 4" descr="Et billede, der indeholder tegning, cirkel, kunst&#10;&#10;Automatisk genereret beskrivelse">
            <a:extLst>
              <a:ext uri="{FF2B5EF4-FFF2-40B4-BE49-F238E27FC236}">
                <a16:creationId xmlns:a16="http://schemas.microsoft.com/office/drawing/2014/main" id="{1B8E1F4C-C1FD-9231-7984-6C13CE98DB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5927" y="1840644"/>
            <a:ext cx="3186344" cy="3480567"/>
          </a:xfrm>
          <a:prstGeom prst="rect">
            <a:avLst/>
          </a:prstGeom>
        </p:spPr>
      </p:pic>
      <p:pic>
        <p:nvPicPr>
          <p:cNvPr id="6" name="Billede 5">
            <a:extLst>
              <a:ext uri="{FF2B5EF4-FFF2-40B4-BE49-F238E27FC236}">
                <a16:creationId xmlns:a16="http://schemas.microsoft.com/office/drawing/2014/main" id="{FF394605-6F78-B39D-D55B-2A28CB9D4F23}"/>
              </a:ext>
            </a:extLst>
          </p:cNvPr>
          <p:cNvPicPr>
            <a:picLocks noChangeAspect="1"/>
          </p:cNvPicPr>
          <p:nvPr/>
        </p:nvPicPr>
        <p:blipFill rotWithShape="1">
          <a:blip r:embed="rId5"/>
          <a:srcRect l="1277" t="2474" b="1721"/>
          <a:stretch/>
        </p:blipFill>
        <p:spPr>
          <a:xfrm>
            <a:off x="969484" y="1576305"/>
            <a:ext cx="4397895" cy="4009247"/>
          </a:xfrm>
          <a:prstGeom prst="rect">
            <a:avLst/>
          </a:prstGeom>
        </p:spPr>
      </p:pic>
    </p:spTree>
    <p:extLst>
      <p:ext uri="{BB962C8B-B14F-4D97-AF65-F5344CB8AC3E}">
        <p14:creationId xmlns:p14="http://schemas.microsoft.com/office/powerpoint/2010/main" val="3169022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3"/>
          <a:stretch>
            <a:fillRect/>
          </a:stretch>
        </p:blipFill>
        <p:spPr>
          <a:xfrm>
            <a:off x="-1" y="0"/>
            <a:ext cx="12192001" cy="6858000"/>
          </a:xfrm>
          <a:prstGeom prst="rect">
            <a:avLst/>
          </a:prstGeom>
        </p:spPr>
      </p:pic>
      <p:sp>
        <p:nvSpPr>
          <p:cNvPr id="2" name="Titel 1"/>
          <p:cNvSpPr>
            <a:spLocks noGrp="1"/>
          </p:cNvSpPr>
          <p:nvPr>
            <p:ph type="title"/>
          </p:nvPr>
        </p:nvSpPr>
        <p:spPr>
          <a:xfrm>
            <a:off x="1127448" y="252000"/>
            <a:ext cx="9649072" cy="504000"/>
          </a:xfrm>
        </p:spPr>
        <p:txBody>
          <a:bodyPr/>
          <a:lstStyle/>
          <a:p>
            <a:pPr algn="ctr"/>
            <a:r>
              <a:rPr lang="da-DK" sz="4800" b="1" dirty="0">
                <a:solidFill>
                  <a:schemeClr val="bg1"/>
                </a:solidFill>
                <a:latin typeface="Arial Black" panose="020B0A04020102020204" pitchFamily="34" charset="0"/>
              </a:rPr>
              <a:t>Projektmålsætninger og præmisser</a:t>
            </a:r>
          </a:p>
        </p:txBody>
      </p:sp>
      <p:sp>
        <p:nvSpPr>
          <p:cNvPr id="8" name="Tekstfelt 7"/>
          <p:cNvSpPr txBox="1"/>
          <p:nvPr/>
        </p:nvSpPr>
        <p:spPr>
          <a:xfrm>
            <a:off x="623392" y="1604407"/>
            <a:ext cx="6048672" cy="4801314"/>
          </a:xfrm>
          <a:prstGeom prst="rect">
            <a:avLst/>
          </a:prstGeom>
          <a:noFill/>
        </p:spPr>
        <p:txBody>
          <a:bodyPr wrap="square" rtlCol="0">
            <a:spAutoFit/>
          </a:bodyPr>
          <a:lstStyle/>
          <a:p>
            <a:r>
              <a:rPr lang="da-DK" b="1" dirty="0">
                <a:solidFill>
                  <a:schemeClr val="bg1"/>
                </a:solidFill>
              </a:rPr>
              <a:t>Målsætninger:</a:t>
            </a:r>
          </a:p>
          <a:p>
            <a:pPr marL="285750" indent="-285750">
              <a:buFont typeface="Arial" panose="020B0604020202020204" pitchFamily="34" charset="0"/>
              <a:buChar char="•"/>
            </a:pPr>
            <a:r>
              <a:rPr lang="da-DK" dirty="0">
                <a:solidFill>
                  <a:schemeClr val="bg1"/>
                </a:solidFill>
              </a:rPr>
              <a:t>Ethvert arealpotentiale skal forsøges indfriet</a:t>
            </a:r>
          </a:p>
          <a:p>
            <a:pPr marL="285750" indent="-285750">
              <a:buFont typeface="Arial" panose="020B0604020202020204" pitchFamily="34" charset="0"/>
              <a:buChar char="•"/>
            </a:pPr>
            <a:r>
              <a:rPr lang="da-DK" dirty="0">
                <a:solidFill>
                  <a:schemeClr val="bg1"/>
                </a:solidFill>
              </a:rPr>
              <a:t>Projekterne skal give lokal mening</a:t>
            </a:r>
          </a:p>
          <a:p>
            <a:pPr marL="285750" indent="-285750">
              <a:buFont typeface="Arial" panose="020B0604020202020204" pitchFamily="34" charset="0"/>
              <a:buChar char="•"/>
            </a:pPr>
            <a:r>
              <a:rPr lang="da-DK" dirty="0">
                <a:solidFill>
                  <a:schemeClr val="bg1"/>
                </a:solidFill>
              </a:rPr>
              <a:t>Finde den nye fortælling om det konkrete område/landskab</a:t>
            </a:r>
          </a:p>
          <a:p>
            <a:pPr marL="285750" indent="-285750">
              <a:buFont typeface="Arial" panose="020B0604020202020204" pitchFamily="34" charset="0"/>
              <a:buChar char="•"/>
            </a:pPr>
            <a:r>
              <a:rPr lang="da-DK" dirty="0" err="1">
                <a:solidFill>
                  <a:srgbClr val="FFFFFF"/>
                </a:solidFill>
              </a:rPr>
              <a:t>Synergier</a:t>
            </a:r>
            <a:r>
              <a:rPr lang="da-DK" dirty="0">
                <a:solidFill>
                  <a:srgbClr val="FFFFFF"/>
                </a:solidFill>
              </a:rPr>
              <a:t> er interessante for kommunen, borgere og lodsejere</a:t>
            </a:r>
          </a:p>
          <a:p>
            <a:endParaRPr lang="da-DK" b="1" dirty="0">
              <a:solidFill>
                <a:schemeClr val="bg1"/>
              </a:solidFill>
            </a:endParaRPr>
          </a:p>
          <a:p>
            <a:r>
              <a:rPr lang="da-DK" b="1" dirty="0">
                <a:solidFill>
                  <a:schemeClr val="bg1"/>
                </a:solidFill>
              </a:rPr>
              <a:t>Præmisser pt:</a:t>
            </a:r>
          </a:p>
          <a:p>
            <a:pPr marL="285750" indent="-285750">
              <a:buFont typeface="Arial" panose="020B0604020202020204" pitchFamily="34" charset="0"/>
              <a:buChar char="•"/>
            </a:pPr>
            <a:r>
              <a:rPr lang="da-DK" dirty="0">
                <a:solidFill>
                  <a:schemeClr val="bg1"/>
                </a:solidFill>
              </a:rPr>
              <a:t>Deltagelse er frivillig for lodsejere</a:t>
            </a:r>
          </a:p>
          <a:p>
            <a:pPr marL="285750" indent="-285750">
              <a:buFont typeface="Arial" panose="020B0604020202020204" pitchFamily="34" charset="0"/>
              <a:buChar char="•"/>
            </a:pPr>
            <a:r>
              <a:rPr lang="da-DK" dirty="0">
                <a:solidFill>
                  <a:schemeClr val="bg1"/>
                </a:solidFill>
              </a:rPr>
              <a:t>Monofunktionelle ordninger: Kun midler til anlægstiltag der reducerer udledning samt til kompensation</a:t>
            </a:r>
          </a:p>
          <a:p>
            <a:pPr marL="285750" indent="-285750">
              <a:buFont typeface="Arial" panose="020B0604020202020204" pitchFamily="34" charset="0"/>
              <a:buChar char="•"/>
            </a:pPr>
            <a:r>
              <a:rPr lang="da-DK" dirty="0">
                <a:solidFill>
                  <a:schemeClr val="bg1"/>
                </a:solidFill>
              </a:rPr>
              <a:t>Jordfordeling er den primære nøgle til succes</a:t>
            </a:r>
          </a:p>
          <a:p>
            <a:endParaRPr lang="da-DK" dirty="0">
              <a:solidFill>
                <a:schemeClr val="bg1"/>
              </a:solidFill>
            </a:endParaRPr>
          </a:p>
          <a:p>
            <a:r>
              <a:rPr lang="da-DK" dirty="0">
                <a:solidFill>
                  <a:schemeClr val="bg1"/>
                </a:solidFill>
              </a:rPr>
              <a:t>Helhedsorienterede tiltag i forhold til natur eller rekreation kræver politisk og ledelsesmæssig forankring  +  puljemidler, medarbejdere og puljemidler.</a:t>
            </a:r>
            <a:endParaRPr lang="da-DK" dirty="0"/>
          </a:p>
        </p:txBody>
      </p:sp>
      <p:grpSp>
        <p:nvGrpSpPr>
          <p:cNvPr id="17" name="Gruppe 16">
            <a:extLst>
              <a:ext uri="{FF2B5EF4-FFF2-40B4-BE49-F238E27FC236}">
                <a16:creationId xmlns:a16="http://schemas.microsoft.com/office/drawing/2014/main" id="{EF496C8D-33FA-7364-47A4-1CFDE196973B}"/>
              </a:ext>
            </a:extLst>
          </p:cNvPr>
          <p:cNvGrpSpPr/>
          <p:nvPr/>
        </p:nvGrpSpPr>
        <p:grpSpPr>
          <a:xfrm>
            <a:off x="7392144" y="2132856"/>
            <a:ext cx="4650954" cy="3744416"/>
            <a:chOff x="7320136" y="2276872"/>
            <a:chExt cx="4650954" cy="3744416"/>
          </a:xfrm>
        </p:grpSpPr>
        <p:grpSp>
          <p:nvGrpSpPr>
            <p:cNvPr id="9" name="Gruppe 8">
              <a:extLst>
                <a:ext uri="{FF2B5EF4-FFF2-40B4-BE49-F238E27FC236}">
                  <a16:creationId xmlns:a16="http://schemas.microsoft.com/office/drawing/2014/main" id="{B873ACE3-D03E-F9A1-86B2-745C3E975A4F}"/>
                </a:ext>
              </a:extLst>
            </p:cNvPr>
            <p:cNvGrpSpPr/>
            <p:nvPr/>
          </p:nvGrpSpPr>
          <p:grpSpPr>
            <a:xfrm>
              <a:off x="7320136" y="2276872"/>
              <a:ext cx="4650954" cy="3744416"/>
              <a:chOff x="753524" y="464"/>
              <a:chExt cx="3122784" cy="1873670"/>
            </a:xfrm>
          </p:grpSpPr>
          <p:sp>
            <p:nvSpPr>
              <p:cNvPr id="11" name="Rektangel 10">
                <a:extLst>
                  <a:ext uri="{FF2B5EF4-FFF2-40B4-BE49-F238E27FC236}">
                    <a16:creationId xmlns:a16="http://schemas.microsoft.com/office/drawing/2014/main" id="{AB1682E7-8610-1DA1-33E7-642C6D2CB2BD}"/>
                  </a:ext>
                </a:extLst>
              </p:cNvPr>
              <p:cNvSpPr/>
              <p:nvPr/>
            </p:nvSpPr>
            <p:spPr>
              <a:xfrm>
                <a:off x="753524" y="464"/>
                <a:ext cx="3122784" cy="1873670"/>
              </a:xfrm>
              <a:prstGeom prst="rect">
                <a:avLst/>
              </a:prstGeom>
              <a:solidFill>
                <a:srgbClr val="FFFFFF">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da-DK"/>
              </a:p>
            </p:txBody>
          </p:sp>
          <p:sp>
            <p:nvSpPr>
              <p:cNvPr id="12" name="Tekstfelt 11">
                <a:extLst>
                  <a:ext uri="{FF2B5EF4-FFF2-40B4-BE49-F238E27FC236}">
                    <a16:creationId xmlns:a16="http://schemas.microsoft.com/office/drawing/2014/main" id="{9A8915BE-A64B-0DEC-3EF3-8A754BB24B7B}"/>
                  </a:ext>
                </a:extLst>
              </p:cNvPr>
              <p:cNvSpPr txBox="1"/>
              <p:nvPr/>
            </p:nvSpPr>
            <p:spPr>
              <a:xfrm>
                <a:off x="753524" y="464"/>
                <a:ext cx="3122784" cy="1873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endParaRPr lang="da-DK" sz="1600" kern="1200" dirty="0">
                  <a:solidFill>
                    <a:schemeClr val="tx1"/>
                  </a:solidFill>
                  <a:latin typeface="Arial" panose="020B0604020202020204" pitchFamily="34" charset="0"/>
                  <a:cs typeface="Arial" panose="020B0604020202020204" pitchFamily="34" charset="0"/>
                </a:endParaRPr>
              </a:p>
            </p:txBody>
          </p:sp>
        </p:grpSp>
        <p:sp>
          <p:nvSpPr>
            <p:cNvPr id="13" name="Tekstfelt 12">
              <a:extLst>
                <a:ext uri="{FF2B5EF4-FFF2-40B4-BE49-F238E27FC236}">
                  <a16:creationId xmlns:a16="http://schemas.microsoft.com/office/drawing/2014/main" id="{973F281E-03C2-2CC3-7826-731A55CEBA11}"/>
                </a:ext>
              </a:extLst>
            </p:cNvPr>
            <p:cNvSpPr txBox="1"/>
            <p:nvPr/>
          </p:nvSpPr>
          <p:spPr>
            <a:xfrm>
              <a:off x="10272464" y="2402257"/>
              <a:ext cx="1698626" cy="2308324"/>
            </a:xfrm>
            <a:prstGeom prst="rect">
              <a:avLst/>
            </a:prstGeom>
            <a:noFill/>
          </p:spPr>
          <p:txBody>
            <a:bodyPr wrap="square" rtlCol="0">
              <a:spAutoFit/>
            </a:bodyPr>
            <a:lstStyle/>
            <a:p>
              <a:r>
                <a:rPr lang="da-DK" sz="1200" b="1" dirty="0"/>
                <a:t>Citat Altinget:</a:t>
              </a:r>
            </a:p>
            <a:p>
              <a:r>
                <a:rPr lang="da-DK" sz="1200" i="1" dirty="0"/>
                <a:t>Jeppe Bruus besøgte for nylig Assens, hvor der som led i et projekt med udtagning af lavbundsjord er blevet lavet stier, shelter og hytte. Og det er den helt rigtige tankegang, mener han.</a:t>
              </a:r>
            </a:p>
            <a:p>
              <a:endParaRPr lang="da-DK" sz="1200" i="1" dirty="0"/>
            </a:p>
          </p:txBody>
        </p:sp>
        <p:sp>
          <p:nvSpPr>
            <p:cNvPr id="15" name="Tekstfelt 14">
              <a:extLst>
                <a:ext uri="{FF2B5EF4-FFF2-40B4-BE49-F238E27FC236}">
                  <a16:creationId xmlns:a16="http://schemas.microsoft.com/office/drawing/2014/main" id="{A8D7FB58-84EC-86AD-556F-B7AFE7CBD2E5}"/>
                </a:ext>
              </a:extLst>
            </p:cNvPr>
            <p:cNvSpPr txBox="1"/>
            <p:nvPr/>
          </p:nvSpPr>
          <p:spPr>
            <a:xfrm>
              <a:off x="7342289" y="4653136"/>
              <a:ext cx="4586359" cy="1200329"/>
            </a:xfrm>
            <a:prstGeom prst="rect">
              <a:avLst/>
            </a:prstGeom>
            <a:noFill/>
          </p:spPr>
          <p:txBody>
            <a:bodyPr wrap="square">
              <a:spAutoFit/>
            </a:bodyPr>
            <a:lstStyle/>
            <a:p>
              <a:r>
                <a:rPr lang="da-DK" sz="1200" i="1" dirty="0"/>
                <a:t>”Der bliver meget mere skov, men der bliver også meget mere vild natur. Og en af de ting som jeg gerne vil sørge for er, at der også bliver adgang til den natur. At man kan komme ud og lave bål og bo i shelter eller hytte et sted, hvor der er græs og vand og skov og arealer ned til en fjord, og at vi på den måde får meget mere adgang til at bruge naturen,” siger Jeppe.</a:t>
              </a:r>
            </a:p>
          </p:txBody>
        </p:sp>
        <p:sp>
          <p:nvSpPr>
            <p:cNvPr id="16" name="Rektangel 15">
              <a:extLst>
                <a:ext uri="{FF2B5EF4-FFF2-40B4-BE49-F238E27FC236}">
                  <a16:creationId xmlns:a16="http://schemas.microsoft.com/office/drawing/2014/main" id="{CB696F40-0A2E-AC64-2ECC-914F7FE838EB}"/>
                </a:ext>
              </a:extLst>
            </p:cNvPr>
            <p:cNvSpPr/>
            <p:nvPr/>
          </p:nvSpPr>
          <p:spPr>
            <a:xfrm>
              <a:off x="7464152" y="2402257"/>
              <a:ext cx="2808312" cy="2106863"/>
            </a:xfrm>
            <a:prstGeom prst="rect">
              <a:avLst/>
            </a:prstGeom>
            <a:blipFill dpi="0" rotWithShape="1">
              <a:blip r:embed="rId4" cstate="print">
                <a:extLst>
                  <a:ext uri="{28A0092B-C50C-407E-A947-70E740481C1C}">
                    <a14:useLocalDpi xmlns:a14="http://schemas.microsoft.com/office/drawing/2010/main" val="0"/>
                  </a:ext>
                </a:extLst>
              </a:blip>
              <a:srcRect/>
              <a:stretch>
                <a:fillRect t="-34099" b="-43661"/>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223366690"/>
      </p:ext>
    </p:extLst>
  </p:cSld>
  <p:clrMapOvr>
    <a:masterClrMapping/>
  </p:clrMapOvr>
</p:sld>
</file>

<file path=ppt/theme/theme1.xml><?xml version="1.0" encoding="utf-8"?>
<a:theme xmlns:a="http://schemas.openxmlformats.org/drawingml/2006/main" name="Nordfyns Kommune">
  <a:themeElements>
    <a:clrScheme name="Nordfyn grøn">
      <a:dk1>
        <a:sysClr val="windowText" lastClr="000000"/>
      </a:dk1>
      <a:lt1>
        <a:sysClr val="window" lastClr="FFFFFF"/>
      </a:lt1>
      <a:dk2>
        <a:srgbClr val="0092D8"/>
      </a:dk2>
      <a:lt2>
        <a:srgbClr val="F59C00"/>
      </a:lt2>
      <a:accent1>
        <a:srgbClr val="007134"/>
      </a:accent1>
      <a:accent2>
        <a:srgbClr val="009B3E"/>
      </a:accent2>
      <a:accent3>
        <a:srgbClr val="278753"/>
      </a:accent3>
      <a:accent4>
        <a:srgbClr val="66AA85"/>
      </a:accent4>
      <a:accent5>
        <a:srgbClr val="26AA5B"/>
      </a:accent5>
      <a:accent6>
        <a:srgbClr val="66C38B"/>
      </a:accent6>
      <a:hlink>
        <a:srgbClr val="0563C1"/>
      </a:hlink>
      <a:folHlink>
        <a:srgbClr val="954F72"/>
      </a:folHlink>
    </a:clrScheme>
    <a:fontScheme name="Nordfyn">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rdfyns Kommune - Grøn_new.pptx" id="{139C36DB-0553-4A39-B87B-73EA553BF8C9}" vid="{4110BAB7-F9D6-4194-BC56-3E1071451F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Nordfyns Kommune - Grøn</Template>
  <TotalTime>10101</TotalTime>
  <Words>3179</Words>
  <Application>Microsoft Office PowerPoint</Application>
  <PresentationFormat>Widescreen</PresentationFormat>
  <Paragraphs>405</Paragraphs>
  <Slides>38</Slides>
  <Notes>29</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38</vt:i4>
      </vt:variant>
    </vt:vector>
  </HeadingPairs>
  <TitlesOfParts>
    <vt:vector size="45" baseType="lpstr">
      <vt:lpstr>Arial</vt:lpstr>
      <vt:lpstr>Arial Black</vt:lpstr>
      <vt:lpstr>Calibri</vt:lpstr>
      <vt:lpstr>Century Gothic</vt:lpstr>
      <vt:lpstr>Oxygen</vt:lpstr>
      <vt:lpstr>SF Pro Text</vt:lpstr>
      <vt:lpstr>Nordfyns Kommune</vt:lpstr>
      <vt:lpstr>Klimarådsmøde V Green Steps     Dagens tema: Inddragelse</vt:lpstr>
      <vt:lpstr> Velkomst v/ Anders Tingholm</vt:lpstr>
      <vt:lpstr>Program</vt:lpstr>
      <vt:lpstr>ASSENS-MODELLEN+  Forandring af landskabet og dets funktioner  gennem samarbejdsdrevne udtagningsprojekter  Øget lokal værdi og fællesskab  gennem svær og kompleks grøn omstilling</vt:lpstr>
      <vt:lpstr>Dagsorden</vt:lpstr>
      <vt:lpstr>PowerPoint-præsentation</vt:lpstr>
      <vt:lpstr>PowerPoint-præsentation</vt:lpstr>
      <vt:lpstr>Borgerne og lodsejere ønsker helhedsprojekter</vt:lpstr>
      <vt:lpstr>Projektmålsætninger og præmisser</vt:lpstr>
      <vt:lpstr>PowerPoint-præsentation</vt:lpstr>
      <vt:lpstr>PowerPoint-præsentation</vt:lpstr>
      <vt:lpstr>PowerPoint-præsentation</vt:lpstr>
      <vt:lpstr>PowerPoint-præsentation</vt:lpstr>
      <vt:lpstr>På landskabsniveau: Naturprojekt Holmehave, 600 ha</vt:lpstr>
      <vt:lpstr>PowerPoint-præsentation</vt:lpstr>
      <vt:lpstr>PowerPoint-præsentation</vt:lpstr>
      <vt:lpstr>Hovedstrukturer</vt:lpstr>
      <vt:lpstr>Status november 2024</vt:lpstr>
      <vt:lpstr>PowerPoint-præsentation</vt:lpstr>
      <vt:lpstr>Plan22+: Det højfynske landskab</vt:lpstr>
      <vt:lpstr>Plan22+: Processen</vt:lpstr>
      <vt:lpstr>Plan22+: Områdets potentialer</vt:lpstr>
      <vt:lpstr>Opsamling- diskussion</vt:lpstr>
      <vt:lpstr>PowerPoint-præsentation</vt:lpstr>
      <vt:lpstr>FIND OG FORSTØR: CENTER FOR OFFENTLIG-PRIVAT INNOVATION</vt:lpstr>
      <vt:lpstr>PowerPoint-præsentation</vt:lpstr>
      <vt:lpstr> Workshop</vt:lpstr>
      <vt:lpstr>PowerPoint-præsentation</vt:lpstr>
      <vt:lpstr> Kaffe med lækkerier</vt:lpstr>
      <vt:lpstr>Velkommen til  Generalforsamling 2020</vt:lpstr>
      <vt:lpstr>Grøn Omstilling = Grøn Trepart</vt:lpstr>
      <vt:lpstr>Omstillingen i landbruget er allerede godt i gang</vt:lpstr>
      <vt:lpstr>Hvordan har vi i landbruget organiseret os?</vt:lpstr>
      <vt:lpstr>Hvad forventer vi kommunerne bidrager med? </vt:lpstr>
      <vt:lpstr>PowerPoint-præsentation</vt:lpstr>
      <vt:lpstr> Workshop</vt:lpstr>
      <vt:lpstr>PowerPoint-præsentation</vt:lpstr>
      <vt:lpstr>Opsamling på dagen  og næste skridt  v/Anders Thingholm</vt:lpstr>
    </vt:vector>
  </TitlesOfParts>
  <Company>Nordfyns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Nordfyns Kommunes Klimaråd</dc:title>
  <dc:creator>Henrik Gregers Boesen</dc:creator>
  <cp:lastModifiedBy>Lene Høxbro Larsen</cp:lastModifiedBy>
  <cp:revision>279</cp:revision>
  <dcterms:created xsi:type="dcterms:W3CDTF">2021-10-12T06:40:33Z</dcterms:created>
  <dcterms:modified xsi:type="dcterms:W3CDTF">2024-11-27T12:06:42Z</dcterms:modified>
</cp:coreProperties>
</file>